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78" r:id="rId2"/>
    <p:sldId id="279" r:id="rId3"/>
    <p:sldId id="280" r:id="rId4"/>
    <p:sldId id="286" r:id="rId5"/>
    <p:sldId id="287" r:id="rId6"/>
    <p:sldId id="288" r:id="rId7"/>
    <p:sldId id="289" r:id="rId8"/>
    <p:sldId id="290" r:id="rId9"/>
    <p:sldId id="291" r:id="rId10"/>
    <p:sldId id="292" r:id="rId11"/>
    <p:sldId id="293" r:id="rId12"/>
    <p:sldId id="294" r:id="rId13"/>
    <p:sldId id="295" r:id="rId14"/>
    <p:sldId id="256" r:id="rId15"/>
    <p:sldId id="257" r:id="rId16"/>
    <p:sldId id="258" r:id="rId17"/>
    <p:sldId id="259" r:id="rId18"/>
    <p:sldId id="260" r:id="rId19"/>
    <p:sldId id="261" r:id="rId20"/>
    <p:sldId id="262" r:id="rId21"/>
    <p:sldId id="275" r:id="rId22"/>
    <p:sldId id="263" r:id="rId23"/>
    <p:sldId id="274" r:id="rId24"/>
    <p:sldId id="276" r:id="rId25"/>
    <p:sldId id="264" r:id="rId26"/>
    <p:sldId id="269" r:id="rId27"/>
    <p:sldId id="265" r:id="rId28"/>
    <p:sldId id="266" r:id="rId29"/>
    <p:sldId id="267" r:id="rId30"/>
    <p:sldId id="268" r:id="rId31"/>
    <p:sldId id="277" r:id="rId32"/>
    <p:sldId id="270" r:id="rId33"/>
    <p:sldId id="271" r:id="rId34"/>
    <p:sldId id="272"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1202" autoAdjust="0"/>
  </p:normalViewPr>
  <p:slideViewPr>
    <p:cSldViewPr snapToGrid="0">
      <p:cViewPr>
        <p:scale>
          <a:sx n="100" d="100"/>
          <a:sy n="100" d="100"/>
        </p:scale>
        <p:origin x="-1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b="1">
                <a:latin typeface="標楷體" panose="03000509000000000000" pitchFamily="65" charset="-120"/>
                <a:ea typeface="標楷體" panose="03000509000000000000" pitchFamily="65" charset="-120"/>
              </a:rPr>
              <a:t>影響程度</a:t>
            </a:r>
          </a:p>
        </c:rich>
      </c:tx>
      <c:layout/>
      <c:overlay val="0"/>
      <c:spPr>
        <a:noFill/>
        <a:ln>
          <a:noFill/>
        </a:ln>
        <a:effectLst/>
      </c:sp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63C-42E5-9C5C-8FD19E78850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63C-42E5-9C5C-8FD19E788501}"/>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A63C-42E5-9C5C-8FD19E788501}"/>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A63C-42E5-9C5C-8FD19E788501}"/>
              </c:ext>
            </c:extLst>
          </c:dPt>
          <c:cat>
            <c:strRef>
              <c:f>工作表1!$A$2:$A$5</c:f>
              <c:strCache>
                <c:ptCount val="4"/>
                <c:pt idx="0">
                  <c:v>稅負</c:v>
                </c:pt>
                <c:pt idx="1">
                  <c:v>政府輔助</c:v>
                </c:pt>
                <c:pt idx="2">
                  <c:v>人力資源</c:v>
                </c:pt>
                <c:pt idx="3">
                  <c:v>其他資源</c:v>
                </c:pt>
              </c:strCache>
            </c:strRef>
          </c:cat>
          <c:val>
            <c:numRef>
              <c:f>工作表1!$B$2:$B$5</c:f>
              <c:numCache>
                <c:formatCode>General</c:formatCode>
                <c:ptCount val="4"/>
                <c:pt idx="0">
                  <c:v>20</c:v>
                </c:pt>
                <c:pt idx="1">
                  <c:v>8</c:v>
                </c:pt>
                <c:pt idx="2">
                  <c:v>3</c:v>
                </c:pt>
                <c:pt idx="3">
                  <c:v>3</c:v>
                </c:pt>
              </c:numCache>
            </c:numRef>
          </c:val>
          <c:extLst xmlns:c16r2="http://schemas.microsoft.com/office/drawing/2015/06/chart">
            <c:ext xmlns:c16="http://schemas.microsoft.com/office/drawing/2014/chart" uri="{C3380CC4-5D6E-409C-BE32-E72D297353CC}">
              <c16:uniqueId val="{00000000-E934-4C39-94C2-8CC747DC128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accent1"/>
                </a:solidFill>
                <a:latin typeface="標楷體" panose="03000509000000000000" pitchFamily="65" charset="-120"/>
                <a:ea typeface="標楷體" panose="03000509000000000000" pitchFamily="65" charset="-120"/>
                <a:cs typeface="+mn-cs"/>
              </a:defRPr>
            </a:pPr>
            <a:endParaRPr lang="zh-TW"/>
          </a:p>
        </c:txPr>
      </c:legendEntry>
      <c:legendEntry>
        <c:idx val="1"/>
        <c:txPr>
          <a:bodyPr rot="0" spcFirstLastPara="1" vertOverflow="ellipsis" vert="horz" wrap="square" anchor="ctr" anchorCtr="1"/>
          <a:lstStyle/>
          <a:p>
            <a:pPr>
              <a:defRPr sz="2400" b="1" i="0" u="none" strike="noStrike" kern="1200" baseline="0">
                <a:solidFill>
                  <a:schemeClr val="accent2"/>
                </a:solidFill>
                <a:latin typeface="標楷體" panose="03000509000000000000" pitchFamily="65" charset="-120"/>
                <a:ea typeface="標楷體" panose="03000509000000000000" pitchFamily="65" charset="-120"/>
                <a:cs typeface="+mn-cs"/>
              </a:defRPr>
            </a:pPr>
            <a:endParaRPr lang="zh-TW"/>
          </a:p>
        </c:txPr>
      </c:legendEntry>
      <c:legendEntry>
        <c:idx val="2"/>
        <c:txPr>
          <a:bodyPr rot="0" spcFirstLastPara="1" vertOverflow="ellipsis" vert="horz" wrap="square" anchor="ctr" anchorCtr="1"/>
          <a:lstStyle/>
          <a:p>
            <a:pPr>
              <a:defRPr sz="2400" b="1" i="0" u="none" strike="noStrike" kern="1200" baseline="0">
                <a:solidFill>
                  <a:schemeClr val="bg1">
                    <a:lumMod val="65000"/>
                  </a:schemeClr>
                </a:solidFill>
                <a:latin typeface="標楷體" panose="03000509000000000000" pitchFamily="65" charset="-120"/>
                <a:ea typeface="標楷體" panose="03000509000000000000" pitchFamily="65" charset="-120"/>
                <a:cs typeface="+mn-cs"/>
              </a:defRPr>
            </a:pPr>
            <a:endParaRPr lang="zh-TW"/>
          </a:p>
        </c:txPr>
      </c:legendEntry>
      <c:legendEntry>
        <c:idx val="3"/>
        <c:txPr>
          <a:bodyPr rot="0" spcFirstLastPara="1" vertOverflow="ellipsis" vert="horz" wrap="square" anchor="ctr" anchorCtr="1"/>
          <a:lstStyle/>
          <a:p>
            <a:pPr>
              <a:defRPr sz="2400" b="1" i="0" u="none" strike="noStrike" kern="1200" baseline="0">
                <a:solidFill>
                  <a:schemeClr val="accent4"/>
                </a:solidFill>
                <a:latin typeface="標楷體" panose="03000509000000000000" pitchFamily="65" charset="-120"/>
                <a:ea typeface="標楷體" panose="03000509000000000000" pitchFamily="65" charset="-120"/>
                <a:cs typeface="+mn-cs"/>
              </a:defRPr>
            </a:pPr>
            <a:endParaRPr lang="zh-TW"/>
          </a:p>
        </c:txPr>
      </c:legendEntry>
      <c:layout>
        <c:manualLayout>
          <c:xMode val="edge"/>
          <c:yMode val="edge"/>
          <c:x val="0.52644233329529455"/>
          <c:y val="0.77577813942412699"/>
          <c:w val="0.47355766670470539"/>
          <c:h val="0.2242218605758731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7A79-7CE1-4102-B0E9-0211BD951C8F}"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zh-TW" altLang="en-US"/>
        </a:p>
      </dgm:t>
    </dgm:pt>
    <dgm:pt modelId="{0AC99B93-0E69-4D76-864F-F44DB379BE23}">
      <dgm:prSet phldrT="[文字]" custT="1"/>
      <dgm:spPr/>
      <dgm:t>
        <a:bodyPr/>
        <a:lstStyle/>
        <a:p>
          <a:r>
            <a:rPr lang="zh-TW" altLang="en-US" sz="2400" dirty="0">
              <a:latin typeface="標楷體" panose="03000509000000000000" pitchFamily="65" charset="-120"/>
              <a:ea typeface="標楷體" panose="03000509000000000000" pitchFamily="65" charset="-120"/>
            </a:rPr>
            <a:t>鴻海在美設廠，獲得</a:t>
          </a:r>
          <a:r>
            <a:rPr lang="en-US" altLang="zh-TW" sz="2400" dirty="0">
              <a:latin typeface="標楷體" panose="03000509000000000000" pitchFamily="65" charset="-120"/>
              <a:ea typeface="標楷體" panose="03000509000000000000" pitchFamily="65" charset="-120"/>
            </a:rPr>
            <a:t>600~900</a:t>
          </a:r>
          <a:r>
            <a:rPr lang="zh-TW" altLang="en-US" sz="2400" dirty="0">
              <a:latin typeface="標楷體" panose="03000509000000000000" pitchFamily="65" charset="-120"/>
              <a:ea typeface="標楷體" panose="03000509000000000000" pitchFamily="65" charset="-120"/>
            </a:rPr>
            <a:t>億的減稅方案</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節省掉</a:t>
          </a:r>
          <a:r>
            <a:rPr lang="en-US" altLang="zh-TW" sz="2400" dirty="0">
              <a:latin typeface="標楷體" panose="03000509000000000000" pitchFamily="65" charset="-120"/>
              <a:ea typeface="標楷體" panose="03000509000000000000" pitchFamily="65" charset="-120"/>
            </a:rPr>
            <a:t>4.5%</a:t>
          </a:r>
          <a:r>
            <a:rPr lang="zh-TW" altLang="en-US" sz="2400" dirty="0">
              <a:latin typeface="標楷體" panose="03000509000000000000" pitchFamily="65" charset="-120"/>
              <a:ea typeface="標楷體" panose="03000509000000000000" pitchFamily="65" charset="-120"/>
            </a:rPr>
            <a:t>的關稅，降低物流成本</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dgm:t>
    </dgm:pt>
    <dgm:pt modelId="{DA4DE012-3837-4873-96CB-0AE188B4F2A6}" type="parTrans" cxnId="{189AD734-AD65-434D-B23D-870A66D8411E}">
      <dgm:prSet/>
      <dgm:spPr/>
      <dgm:t>
        <a:bodyPr/>
        <a:lstStyle/>
        <a:p>
          <a:endParaRPr lang="zh-TW" altLang="en-US"/>
        </a:p>
      </dgm:t>
    </dgm:pt>
    <dgm:pt modelId="{BE96EB39-6B6A-42C6-BC28-D196D8E53852}" type="sibTrans" cxnId="{189AD734-AD65-434D-B23D-870A66D8411E}">
      <dgm:prSet/>
      <dgm:spPr/>
      <dgm:t>
        <a:bodyPr/>
        <a:lstStyle/>
        <a:p>
          <a:endParaRPr lang="zh-TW" altLang="en-US"/>
        </a:p>
      </dgm:t>
    </dgm:pt>
    <dgm:pt modelId="{F2F31B11-5D18-46E2-8D31-C4A5B38A999C}">
      <dgm:prSet phldrT="[文字]"/>
      <dgm:spPr/>
      <dgm:t>
        <a:bodyPr/>
        <a:lstStyle/>
        <a:p>
          <a:endParaRPr lang="zh-TW" altLang="en-US" dirty="0"/>
        </a:p>
      </dgm:t>
    </dgm:pt>
    <dgm:pt modelId="{D460DEB2-3995-4565-A5AF-545005B08844}" type="parTrans" cxnId="{95E87146-FB4F-48E5-8DA4-B578335C80BB}">
      <dgm:prSet/>
      <dgm:spPr/>
      <dgm:t>
        <a:bodyPr/>
        <a:lstStyle/>
        <a:p>
          <a:endParaRPr lang="zh-TW" altLang="en-US"/>
        </a:p>
      </dgm:t>
    </dgm:pt>
    <dgm:pt modelId="{9DDB6236-E90F-4932-AC09-6F208F2A47F7}" type="sibTrans" cxnId="{95E87146-FB4F-48E5-8DA4-B578335C80BB}">
      <dgm:prSet/>
      <dgm:spPr/>
      <dgm:t>
        <a:bodyPr/>
        <a:lstStyle/>
        <a:p>
          <a:endParaRPr lang="zh-TW" altLang="en-US"/>
        </a:p>
      </dgm:t>
    </dgm:pt>
    <dgm:pt modelId="{F4C892E9-DE13-4E1C-9946-808C92EBF880}">
      <dgm:prSet/>
      <dgm:spPr/>
      <dgm:t>
        <a:bodyPr/>
        <a:lstStyle/>
        <a:p>
          <a:endParaRPr lang="zh-TW" altLang="en-US"/>
        </a:p>
      </dgm:t>
    </dgm:pt>
    <dgm:pt modelId="{81176F69-DDF8-4337-966C-41C7568EDD68}" type="parTrans" cxnId="{52DFA9EE-8F1D-4EB0-81BF-270AA0F0754B}">
      <dgm:prSet/>
      <dgm:spPr/>
      <dgm:t>
        <a:bodyPr/>
        <a:lstStyle/>
        <a:p>
          <a:endParaRPr lang="zh-TW" altLang="en-US"/>
        </a:p>
      </dgm:t>
    </dgm:pt>
    <dgm:pt modelId="{D979291D-A46F-4DBE-8D89-42491A0E3285}" type="sibTrans" cxnId="{52DFA9EE-8F1D-4EB0-81BF-270AA0F0754B}">
      <dgm:prSet/>
      <dgm:spPr/>
      <dgm:t>
        <a:bodyPr/>
        <a:lstStyle/>
        <a:p>
          <a:endParaRPr lang="zh-TW" altLang="en-US"/>
        </a:p>
      </dgm:t>
    </dgm:pt>
    <dgm:pt modelId="{BD995939-C297-4FE6-AD59-286987579343}">
      <dgm:prSet/>
      <dgm:spPr/>
      <dgm:t>
        <a:bodyPr/>
        <a:lstStyle/>
        <a:p>
          <a:endParaRPr lang="zh-TW" altLang="en-US" dirty="0">
            <a:latin typeface="標楷體" panose="03000509000000000000" pitchFamily="65" charset="-120"/>
            <a:ea typeface="標楷體" panose="03000509000000000000" pitchFamily="65" charset="-120"/>
          </a:endParaRPr>
        </a:p>
      </dgm:t>
    </dgm:pt>
    <dgm:pt modelId="{747072EE-03B0-4E95-B180-E4D6D442016D}" type="parTrans" cxnId="{395DDEFC-ED44-4111-88D1-134DA3731FE1}">
      <dgm:prSet/>
      <dgm:spPr/>
      <dgm:t>
        <a:bodyPr/>
        <a:lstStyle/>
        <a:p>
          <a:endParaRPr lang="zh-TW" altLang="en-US"/>
        </a:p>
      </dgm:t>
    </dgm:pt>
    <dgm:pt modelId="{92AF950C-CA41-4DC8-A4AF-6B7BB07D3588}" type="sibTrans" cxnId="{395DDEFC-ED44-4111-88D1-134DA3731FE1}">
      <dgm:prSet/>
      <dgm:spPr/>
      <dgm:t>
        <a:bodyPr/>
        <a:lstStyle/>
        <a:p>
          <a:endParaRPr lang="zh-TW" altLang="en-US"/>
        </a:p>
      </dgm:t>
    </dgm:pt>
    <dgm:pt modelId="{17C72C99-5C0F-48B8-84FB-2667A4A9A919}" type="pres">
      <dgm:prSet presAssocID="{42DE7A79-7CE1-4102-B0E9-0211BD951C8F}" presName="Name0" presStyleCnt="0">
        <dgm:presLayoutVars>
          <dgm:chMax val="2"/>
          <dgm:chPref val="2"/>
          <dgm:dir/>
          <dgm:animOne/>
          <dgm:resizeHandles val="exact"/>
        </dgm:presLayoutVars>
      </dgm:prSet>
      <dgm:spPr/>
      <dgm:t>
        <a:bodyPr/>
        <a:lstStyle/>
        <a:p>
          <a:endParaRPr lang="zh-TW" altLang="en-US"/>
        </a:p>
      </dgm:t>
    </dgm:pt>
    <dgm:pt modelId="{7E7279DB-C5CB-46A8-8356-D08B6667CE14}" type="pres">
      <dgm:prSet presAssocID="{42DE7A79-7CE1-4102-B0E9-0211BD951C8F}" presName="Background" presStyleLbl="bgImgPlace1" presStyleIdx="0" presStyleCnt="1" custLinFactNeighborX="-3165" custLinFactNeighborY="-1818"/>
      <dgm:spPr/>
    </dgm:pt>
    <dgm:pt modelId="{BE5085B8-B214-405B-B37B-F4FE979B472E}" type="pres">
      <dgm:prSet presAssocID="{42DE7A79-7CE1-4102-B0E9-0211BD951C8F}" presName="ParentText1" presStyleLbl="revTx" presStyleIdx="0" presStyleCnt="2" custLinFactNeighborX="-2881" custLinFactNeighborY="-2009">
        <dgm:presLayoutVars>
          <dgm:chMax val="0"/>
          <dgm:chPref val="0"/>
          <dgm:bulletEnabled val="1"/>
        </dgm:presLayoutVars>
      </dgm:prSet>
      <dgm:spPr/>
      <dgm:t>
        <a:bodyPr/>
        <a:lstStyle/>
        <a:p>
          <a:endParaRPr lang="zh-TW" altLang="en-US"/>
        </a:p>
      </dgm:t>
    </dgm:pt>
    <dgm:pt modelId="{5BBD4BA5-AD03-4799-962E-1DE52A8A79DF}" type="pres">
      <dgm:prSet presAssocID="{42DE7A79-7CE1-4102-B0E9-0211BD951C8F}" presName="ParentText2" presStyleLbl="revTx" presStyleIdx="1" presStyleCnt="2">
        <dgm:presLayoutVars>
          <dgm:chMax val="0"/>
          <dgm:chPref val="0"/>
          <dgm:bulletEnabled val="1"/>
        </dgm:presLayoutVars>
      </dgm:prSet>
      <dgm:spPr/>
      <dgm:t>
        <a:bodyPr/>
        <a:lstStyle/>
        <a:p>
          <a:endParaRPr lang="zh-TW" altLang="en-US"/>
        </a:p>
      </dgm:t>
    </dgm:pt>
    <dgm:pt modelId="{0BBC8CA5-BAFD-4DA0-B519-9369B36E9B02}" type="pres">
      <dgm:prSet presAssocID="{42DE7A79-7CE1-4102-B0E9-0211BD951C8F}" presName="Plus" presStyleLbl="alignNode1" presStyleIdx="0" presStyleCnt="2" custLinFactNeighborX="-19243" custLinFactNeighborY="-3436"/>
      <dgm:spPr>
        <a:solidFill>
          <a:srgbClr val="FF0000"/>
        </a:solidFill>
      </dgm:spPr>
    </dgm:pt>
    <dgm:pt modelId="{074AE1D7-2952-44D8-BBDD-5AC4801FBD60}" type="pres">
      <dgm:prSet presAssocID="{42DE7A79-7CE1-4102-B0E9-0211BD951C8F}" presName="Minus" presStyleLbl="alignNode1" presStyleIdx="1" presStyleCnt="2" custLinFactNeighborX="730" custLinFactNeighborY="-23439"/>
      <dgm:spPr>
        <a:solidFill>
          <a:schemeClr val="accent6"/>
        </a:solidFill>
      </dgm:spPr>
    </dgm:pt>
    <dgm:pt modelId="{62866E7F-EE11-41EB-8DB9-3D12007C2278}" type="pres">
      <dgm:prSet presAssocID="{42DE7A79-7CE1-4102-B0E9-0211BD951C8F}" presName="Divider" presStyleLbl="parChTrans1D1" presStyleIdx="0" presStyleCnt="1"/>
      <dgm:spPr/>
    </dgm:pt>
  </dgm:ptLst>
  <dgm:cxnLst>
    <dgm:cxn modelId="{189AD734-AD65-434D-B23D-870A66D8411E}" srcId="{42DE7A79-7CE1-4102-B0E9-0211BD951C8F}" destId="{0AC99B93-0E69-4D76-864F-F44DB379BE23}" srcOrd="0" destOrd="0" parTransId="{DA4DE012-3837-4873-96CB-0AE188B4F2A6}" sibTransId="{BE96EB39-6B6A-42C6-BC28-D196D8E53852}"/>
    <dgm:cxn modelId="{2DD1AA65-EFDB-4F91-AE12-E4E3736846B3}" type="presOf" srcId="{F2F31B11-5D18-46E2-8D31-C4A5B38A999C}" destId="{5BBD4BA5-AD03-4799-962E-1DE52A8A79DF}" srcOrd="0" destOrd="0" presId="urn:microsoft.com/office/officeart/2009/3/layout/PlusandMinus"/>
    <dgm:cxn modelId="{E4512CCB-6277-49E6-AEF6-ED2805155C2C}" type="presOf" srcId="{0AC99B93-0E69-4D76-864F-F44DB379BE23}" destId="{BE5085B8-B214-405B-B37B-F4FE979B472E}" srcOrd="0" destOrd="0" presId="urn:microsoft.com/office/officeart/2009/3/layout/PlusandMinus"/>
    <dgm:cxn modelId="{95E87146-FB4F-48E5-8DA4-B578335C80BB}" srcId="{42DE7A79-7CE1-4102-B0E9-0211BD951C8F}" destId="{F2F31B11-5D18-46E2-8D31-C4A5B38A999C}" srcOrd="1" destOrd="0" parTransId="{D460DEB2-3995-4565-A5AF-545005B08844}" sibTransId="{9DDB6236-E90F-4932-AC09-6F208F2A47F7}"/>
    <dgm:cxn modelId="{52DFA9EE-8F1D-4EB0-81BF-270AA0F0754B}" srcId="{42DE7A79-7CE1-4102-B0E9-0211BD951C8F}" destId="{F4C892E9-DE13-4E1C-9946-808C92EBF880}" srcOrd="2" destOrd="0" parTransId="{81176F69-DDF8-4337-966C-41C7568EDD68}" sibTransId="{D979291D-A46F-4DBE-8D89-42491A0E3285}"/>
    <dgm:cxn modelId="{7C068AE7-FEDC-43FA-BF1D-453DBD5D0F5E}" type="presOf" srcId="{42DE7A79-7CE1-4102-B0E9-0211BD951C8F}" destId="{17C72C99-5C0F-48B8-84FB-2667A4A9A919}" srcOrd="0" destOrd="0" presId="urn:microsoft.com/office/officeart/2009/3/layout/PlusandMinus"/>
    <dgm:cxn modelId="{395DDEFC-ED44-4111-88D1-134DA3731FE1}" srcId="{42DE7A79-7CE1-4102-B0E9-0211BD951C8F}" destId="{BD995939-C297-4FE6-AD59-286987579343}" srcOrd="3" destOrd="0" parTransId="{747072EE-03B0-4E95-B180-E4D6D442016D}" sibTransId="{92AF950C-CA41-4DC8-A4AF-6B7BB07D3588}"/>
    <dgm:cxn modelId="{7CB53E8C-C8FE-4662-90B2-A51B399685CB}" type="presParOf" srcId="{17C72C99-5C0F-48B8-84FB-2667A4A9A919}" destId="{7E7279DB-C5CB-46A8-8356-D08B6667CE14}" srcOrd="0" destOrd="0" presId="urn:microsoft.com/office/officeart/2009/3/layout/PlusandMinus"/>
    <dgm:cxn modelId="{DEBD6B03-5ED0-4B85-B8DD-CE2A7D65522D}" type="presParOf" srcId="{17C72C99-5C0F-48B8-84FB-2667A4A9A919}" destId="{BE5085B8-B214-405B-B37B-F4FE979B472E}" srcOrd="1" destOrd="0" presId="urn:microsoft.com/office/officeart/2009/3/layout/PlusandMinus"/>
    <dgm:cxn modelId="{ADAA44AA-731F-4381-BC78-AF413D63C414}" type="presParOf" srcId="{17C72C99-5C0F-48B8-84FB-2667A4A9A919}" destId="{5BBD4BA5-AD03-4799-962E-1DE52A8A79DF}" srcOrd="2" destOrd="0" presId="urn:microsoft.com/office/officeart/2009/3/layout/PlusandMinus"/>
    <dgm:cxn modelId="{AD66C443-38A7-4BA3-A4DD-25C691338832}" type="presParOf" srcId="{17C72C99-5C0F-48B8-84FB-2667A4A9A919}" destId="{0BBC8CA5-BAFD-4DA0-B519-9369B36E9B02}" srcOrd="3" destOrd="0" presId="urn:microsoft.com/office/officeart/2009/3/layout/PlusandMinus"/>
    <dgm:cxn modelId="{0A5D8E87-6B80-41B5-942F-408FFD83B39B}" type="presParOf" srcId="{17C72C99-5C0F-48B8-84FB-2667A4A9A919}" destId="{074AE1D7-2952-44D8-BBDD-5AC4801FBD60}" srcOrd="4" destOrd="0" presId="urn:microsoft.com/office/officeart/2009/3/layout/PlusandMinus"/>
    <dgm:cxn modelId="{05973A65-B74F-462D-B489-E903E4F1E8C3}" type="presParOf" srcId="{17C72C99-5C0F-48B8-84FB-2667A4A9A919}" destId="{62866E7F-EE11-41EB-8DB9-3D12007C227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9DB-C5CB-46A8-8356-D08B6667CE14}">
      <dsp:nvSpPr>
        <dsp:cNvPr id="0" name=""/>
        <dsp:cNvSpPr/>
      </dsp:nvSpPr>
      <dsp:spPr>
        <a:xfrm>
          <a:off x="1607177" y="766306"/>
          <a:ext cx="7737589" cy="3998739"/>
        </a:xfrm>
        <a:prstGeom prst="rect">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085B8-B214-405B-B37B-F4FE979B472E}">
      <dsp:nvSpPr>
        <dsp:cNvPr id="0" name=""/>
        <dsp:cNvSpPr/>
      </dsp:nvSpPr>
      <dsp:spPr>
        <a:xfrm>
          <a:off x="1979793" y="1237935"/>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鴻海在美設廠，獲得</a:t>
          </a:r>
          <a:r>
            <a:rPr lang="en-US" altLang="zh-TW" sz="2400" kern="1200" dirty="0">
              <a:latin typeface="標楷體" panose="03000509000000000000" pitchFamily="65" charset="-120"/>
              <a:ea typeface="標楷體" panose="03000509000000000000" pitchFamily="65" charset="-120"/>
            </a:rPr>
            <a:t>600~900</a:t>
          </a:r>
          <a:r>
            <a:rPr lang="zh-TW" altLang="en-US" sz="2400" kern="1200" dirty="0">
              <a:latin typeface="標楷體" panose="03000509000000000000" pitchFamily="65" charset="-120"/>
              <a:ea typeface="標楷體" panose="03000509000000000000" pitchFamily="65" charset="-120"/>
            </a:rPr>
            <a:t>億的減稅方案</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節省掉</a:t>
          </a:r>
          <a:r>
            <a:rPr lang="en-US" altLang="zh-TW" sz="2400" kern="1200" dirty="0">
              <a:latin typeface="標楷體" panose="03000509000000000000" pitchFamily="65" charset="-120"/>
              <a:ea typeface="標楷體" panose="03000509000000000000" pitchFamily="65" charset="-120"/>
            </a:rPr>
            <a:t>4.5%</a:t>
          </a:r>
          <a:r>
            <a:rPr lang="zh-TW" altLang="en-US" sz="2400" kern="1200" dirty="0">
              <a:latin typeface="標楷體" panose="03000509000000000000" pitchFamily="65" charset="-120"/>
              <a:ea typeface="標楷體" panose="03000509000000000000" pitchFamily="65" charset="-120"/>
            </a:rPr>
            <a:t>的關稅，降低物流成本</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zh-TW" altLang="en-US" sz="2400" kern="1200" dirty="0">
            <a:latin typeface="標楷體" panose="03000509000000000000" pitchFamily="65" charset="-120"/>
            <a:ea typeface="標楷體" panose="03000509000000000000" pitchFamily="65" charset="-120"/>
          </a:endParaRPr>
        </a:p>
      </dsp:txBody>
      <dsp:txXfrm>
        <a:off x="1979793" y="1237935"/>
        <a:ext cx="3593087" cy="3420872"/>
      </dsp:txXfrm>
    </dsp:sp>
    <dsp:sp modelId="{5BBD4BA5-AD03-4799-962E-1DE52A8A79DF}">
      <dsp:nvSpPr>
        <dsp:cNvPr id="0" name=""/>
        <dsp:cNvSpPr/>
      </dsp:nvSpPr>
      <dsp:spPr>
        <a:xfrm>
          <a:off x="5756442" y="1306661"/>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lvl="0" algn="l" defTabSz="2889250">
            <a:lnSpc>
              <a:spcPct val="90000"/>
            </a:lnSpc>
            <a:spcBef>
              <a:spcPct val="0"/>
            </a:spcBef>
            <a:spcAft>
              <a:spcPct val="35000"/>
            </a:spcAft>
          </a:pPr>
          <a:endParaRPr lang="zh-TW" altLang="en-US" sz="6500" kern="1200" dirty="0"/>
        </a:p>
      </dsp:txBody>
      <dsp:txXfrm>
        <a:off x="5756442" y="1306661"/>
        <a:ext cx="3593087" cy="3420872"/>
      </dsp:txXfrm>
    </dsp:sp>
    <dsp:sp modelId="{0BBC8CA5-BAFD-4DA0-B519-9369B36E9B02}">
      <dsp:nvSpPr>
        <dsp:cNvPr id="0" name=""/>
        <dsp:cNvSpPr/>
      </dsp:nvSpPr>
      <dsp:spPr>
        <a:xfrm>
          <a:off x="760688" y="0"/>
          <a:ext cx="1511942" cy="1511942"/>
        </a:xfrm>
        <a:prstGeom prst="plus">
          <a:avLst>
            <a:gd name="adj" fmla="val 32810"/>
          </a:avLst>
        </a:prstGeom>
        <a:solidFill>
          <a:srgbClr val="FF0000"/>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E1D7-2952-44D8-BBDD-5AC4801FBD60}">
      <dsp:nvSpPr>
        <dsp:cNvPr id="0" name=""/>
        <dsp:cNvSpPr/>
      </dsp:nvSpPr>
      <dsp:spPr>
        <a:xfrm>
          <a:off x="8532795" y="468198"/>
          <a:ext cx="1423004" cy="487651"/>
        </a:xfrm>
        <a:prstGeom prst="rect">
          <a:avLst/>
        </a:prstGeom>
        <a:solidFill>
          <a:schemeClr val="accent6"/>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66E7F-EE11-41EB-8DB9-3D12007C2278}">
      <dsp:nvSpPr>
        <dsp:cNvPr id="0" name=""/>
        <dsp:cNvSpPr/>
      </dsp:nvSpPr>
      <dsp:spPr>
        <a:xfrm>
          <a:off x="5720867" y="1313975"/>
          <a:ext cx="889" cy="3267262"/>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9EE1-9DFC-4898-B056-1769C4735C9A}" type="datetimeFigureOut">
              <a:rPr lang="zh-TW" altLang="en-US" smtClean="0"/>
              <a:t>2017/10/28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D9B0-CA5C-45AB-BF9A-C0BCA89437F0}" type="slidenum">
              <a:rPr lang="zh-TW" altLang="en-US" smtClean="0"/>
              <a:t>‹#›</a:t>
            </a:fld>
            <a:endParaRPr lang="zh-TW" altLang="en-US"/>
          </a:p>
        </p:txBody>
      </p:sp>
    </p:spTree>
    <p:extLst>
      <p:ext uri="{BB962C8B-B14F-4D97-AF65-F5344CB8AC3E}">
        <p14:creationId xmlns:p14="http://schemas.microsoft.com/office/powerpoint/2010/main" val="34695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政策與法令，是一個國家能不能變成一個強國至關重要的關鍵，凡是任何的商業活動，政府都會扮演至關重要的角色，好的國家都會制定好的規範，使國家富強。</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14</a:t>
            </a:fld>
            <a:endParaRPr lang="zh-TW" altLang="en-US"/>
          </a:p>
        </p:txBody>
      </p:sp>
    </p:spTree>
    <p:extLst>
      <p:ext uri="{BB962C8B-B14F-4D97-AF65-F5344CB8AC3E}">
        <p14:creationId xmlns:p14="http://schemas.microsoft.com/office/powerpoint/2010/main" val="3792052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24</a:t>
            </a:fld>
            <a:endParaRPr lang="zh-TW" altLang="en-US"/>
          </a:p>
        </p:txBody>
      </p:sp>
    </p:spTree>
    <p:extLst>
      <p:ext uri="{BB962C8B-B14F-4D97-AF65-F5344CB8AC3E}">
        <p14:creationId xmlns:p14="http://schemas.microsoft.com/office/powerpoint/2010/main" val="36276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ANTI-TRUST</a:t>
            </a:r>
            <a:r>
              <a:rPr lang="zh-TW" altLang="en-US" dirty="0"/>
              <a:t>是什麼？</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25</a:t>
            </a:fld>
            <a:endParaRPr lang="zh-TW" altLang="en-US"/>
          </a:p>
        </p:txBody>
      </p:sp>
    </p:spTree>
    <p:extLst>
      <p:ext uri="{BB962C8B-B14F-4D97-AF65-F5344CB8AC3E}">
        <p14:creationId xmlns:p14="http://schemas.microsoft.com/office/powerpoint/2010/main" val="18213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28</a:t>
            </a:fld>
            <a:endParaRPr lang="zh-TW" altLang="en-US"/>
          </a:p>
        </p:txBody>
      </p:sp>
    </p:spTree>
    <p:extLst>
      <p:ext uri="{BB962C8B-B14F-4D97-AF65-F5344CB8AC3E}">
        <p14:creationId xmlns:p14="http://schemas.microsoft.com/office/powerpoint/2010/main" val="203626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35</a:t>
            </a:fld>
            <a:endParaRPr lang="zh-TW" altLang="en-US"/>
          </a:p>
        </p:txBody>
      </p:sp>
    </p:spTree>
    <p:extLst>
      <p:ext uri="{BB962C8B-B14F-4D97-AF65-F5344CB8AC3E}">
        <p14:creationId xmlns:p14="http://schemas.microsoft.com/office/powerpoint/2010/main" val="19535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政策如何影響產業？我大致簡單分成兩種：稅負以及非稅負 這兩種。</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15</a:t>
            </a:fld>
            <a:endParaRPr lang="zh-TW" altLang="en-US"/>
          </a:p>
        </p:txBody>
      </p:sp>
    </p:spTree>
    <p:extLst>
      <p:ext uri="{BB962C8B-B14F-4D97-AF65-F5344CB8AC3E}">
        <p14:creationId xmlns:p14="http://schemas.microsoft.com/office/powerpoint/2010/main" val="174122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影響最多的為何：大部分已稅負占大宗，政府相關輔助為二，以及其他剩下的資源例如：人力，水力，地利等等</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16</a:t>
            </a:fld>
            <a:endParaRPr lang="zh-TW" altLang="en-US"/>
          </a:p>
        </p:txBody>
      </p:sp>
    </p:spTree>
    <p:extLst>
      <p:ext uri="{BB962C8B-B14F-4D97-AF65-F5344CB8AC3E}">
        <p14:creationId xmlns:p14="http://schemas.microsoft.com/office/powerpoint/2010/main" val="104198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以稅負之名的有：鴻海設廠減稅方案，以及美國政府提出的</a:t>
            </a:r>
            <a:r>
              <a:rPr lang="en-US" altLang="zh-TW" dirty="0"/>
              <a:t>4.5%</a:t>
            </a:r>
            <a:r>
              <a:rPr lang="zh-TW" altLang="en-US" dirty="0"/>
              <a:t>關稅減免的政策。</a:t>
            </a:r>
            <a:endParaRPr lang="en-US" altLang="zh-TW" dirty="0"/>
          </a:p>
          <a:p>
            <a:endParaRPr lang="en-US" altLang="zh-TW" dirty="0"/>
          </a:p>
          <a:p>
            <a:r>
              <a:rPr lang="zh-TW" altLang="en-US" dirty="0"/>
              <a:t>那麼相反的：台灣股利稅太高，外資也會傾向做避稅的動作。比如：除權息前賣股轉買</a:t>
            </a:r>
            <a:r>
              <a:rPr lang="en-US" altLang="zh-TW" dirty="0"/>
              <a:t>ETF</a:t>
            </a:r>
            <a:r>
              <a:rPr lang="zh-TW" altLang="en-US" dirty="0"/>
              <a:t>或展延行權證避稅。</a:t>
            </a:r>
            <a:endParaRPr lang="en-US" altLang="zh-TW" dirty="0"/>
          </a:p>
          <a:p>
            <a:endParaRPr lang="en-US" altLang="zh-TW" dirty="0"/>
          </a:p>
          <a:p>
            <a:r>
              <a:rPr lang="zh-TW" altLang="en-US" dirty="0"/>
              <a:t>外資是如何避稅的呢？他們會在除權息之前賣出股票，轉以買進</a:t>
            </a:r>
            <a:r>
              <a:rPr lang="en-US" altLang="zh-TW" dirty="0"/>
              <a:t>ETF</a:t>
            </a:r>
            <a:r>
              <a:rPr lang="zh-TW" altLang="en-US" dirty="0"/>
              <a:t>，展延型權證會貼權息的衍生性金融商品。</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17</a:t>
            </a:fld>
            <a:endParaRPr lang="zh-TW" altLang="en-US"/>
          </a:p>
        </p:txBody>
      </p:sp>
    </p:spTree>
    <p:extLst>
      <p:ext uri="{BB962C8B-B14F-4D97-AF65-F5344CB8AC3E}">
        <p14:creationId xmlns:p14="http://schemas.microsoft.com/office/powerpoint/2010/main" val="261444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鴻海設廠時，可以有當地水力發電使用權，以及必須雇用當地勞工的條款。</a:t>
            </a:r>
            <a:endParaRPr lang="en-US" altLang="zh-TW" dirty="0"/>
          </a:p>
          <a:p>
            <a:r>
              <a:rPr lang="zh-TW" altLang="en-US" dirty="0"/>
              <a:t>一例一休政策 </a:t>
            </a:r>
            <a:r>
              <a:rPr lang="en-US" altLang="zh-TW" dirty="0"/>
              <a:t>+</a:t>
            </a:r>
            <a:r>
              <a:rPr lang="zh-TW" altLang="en-US" dirty="0"/>
              <a:t> 台幣匯率使台股破萬點。</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18</a:t>
            </a:fld>
            <a:endParaRPr lang="zh-TW" altLang="en-US"/>
          </a:p>
        </p:txBody>
      </p:sp>
    </p:spTree>
    <p:extLst>
      <p:ext uri="{BB962C8B-B14F-4D97-AF65-F5344CB8AC3E}">
        <p14:creationId xmlns:p14="http://schemas.microsoft.com/office/powerpoint/2010/main" val="10332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接下來我們來看看這經典的案例：</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19</a:t>
            </a:fld>
            <a:endParaRPr lang="zh-TW" altLang="en-US"/>
          </a:p>
        </p:txBody>
      </p:sp>
    </p:spTree>
    <p:extLst>
      <p:ext uri="{BB962C8B-B14F-4D97-AF65-F5344CB8AC3E}">
        <p14:creationId xmlns:p14="http://schemas.microsoft.com/office/powerpoint/2010/main" val="428720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各位知道他是誰嗎？賈伯斯。</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20</a:t>
            </a:fld>
            <a:endParaRPr lang="zh-TW" altLang="en-US"/>
          </a:p>
        </p:txBody>
      </p:sp>
    </p:spTree>
    <p:extLst>
      <p:ext uri="{BB962C8B-B14F-4D97-AF65-F5344CB8AC3E}">
        <p14:creationId xmlns:p14="http://schemas.microsoft.com/office/powerpoint/2010/main" val="369449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在某一次</a:t>
            </a:r>
            <a:r>
              <a:rPr lang="en-US" altLang="zh-TW" dirty="0"/>
              <a:t>APPLE</a:t>
            </a:r>
            <a:r>
              <a:rPr lang="zh-TW" altLang="en-US" dirty="0"/>
              <a:t>產品發表會時。</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21</a:t>
            </a:fld>
            <a:endParaRPr lang="zh-TW" altLang="en-US"/>
          </a:p>
        </p:txBody>
      </p:sp>
    </p:spTree>
    <p:extLst>
      <p:ext uri="{BB962C8B-B14F-4D97-AF65-F5344CB8AC3E}">
        <p14:creationId xmlns:p14="http://schemas.microsoft.com/office/powerpoint/2010/main" val="240859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23</a:t>
            </a:fld>
            <a:endParaRPr lang="zh-TW" altLang="en-US"/>
          </a:p>
        </p:txBody>
      </p:sp>
    </p:spTree>
    <p:extLst>
      <p:ext uri="{BB962C8B-B14F-4D97-AF65-F5344CB8AC3E}">
        <p14:creationId xmlns:p14="http://schemas.microsoft.com/office/powerpoint/2010/main" val="10243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6277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5068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6265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14478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858533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305851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46746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4446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93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891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1783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57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64059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75853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90225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6397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3220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148740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60" name="群組 159"/>
          <p:cNvGrpSpPr/>
          <p:nvPr/>
        </p:nvGrpSpPr>
        <p:grpSpPr>
          <a:xfrm>
            <a:off x="1567542" y="1933103"/>
            <a:ext cx="10063033" cy="4758751"/>
            <a:chOff x="296614" y="1332089"/>
            <a:chExt cx="11333962" cy="5359766"/>
          </a:xfrm>
        </p:grpSpPr>
        <p:grpSp>
          <p:nvGrpSpPr>
            <p:cNvPr id="106" name="组合 58"/>
            <p:cNvGrpSpPr/>
            <p:nvPr/>
          </p:nvGrpSpPr>
          <p:grpSpPr>
            <a:xfrm rot="19998772">
              <a:off x="8464126" y="2469686"/>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群組 44"/>
            <p:cNvGrpSpPr/>
            <p:nvPr/>
          </p:nvGrpSpPr>
          <p:grpSpPr>
            <a:xfrm>
              <a:off x="1421107" y="1332089"/>
              <a:ext cx="9229318" cy="4948699"/>
              <a:chOff x="2614242" y="1967038"/>
              <a:chExt cx="7581465" cy="4265123"/>
            </a:xfrm>
          </p:grpSpPr>
          <p:grpSp>
            <p:nvGrpSpPr>
              <p:cNvPr id="38" name="群組 37"/>
              <p:cNvGrpSpPr/>
              <p:nvPr/>
            </p:nvGrpSpPr>
            <p:grpSpPr>
              <a:xfrm>
                <a:off x="2614242" y="1967038"/>
                <a:ext cx="7581465" cy="4265123"/>
                <a:chOff x="3302864" y="1492904"/>
                <a:chExt cx="7581465" cy="4265123"/>
              </a:xfrm>
            </p:grpSpPr>
            <p:sp>
              <p:nvSpPr>
                <p:cNvPr id="37" name="文字方塊 36"/>
                <p:cNvSpPr txBox="1"/>
                <p:nvPr/>
              </p:nvSpPr>
              <p:spPr>
                <a:xfrm>
                  <a:off x="4131733" y="1749779"/>
                  <a:ext cx="5339645" cy="33239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endParaRPr lang="zh-TW" altLang="en-US" sz="21000" dirty="0"/>
                </a:p>
              </p:txBody>
            </p:sp>
            <p:grpSp>
              <p:nvGrpSpPr>
                <p:cNvPr id="35" name="群組 34"/>
                <p:cNvGrpSpPr/>
                <p:nvPr/>
              </p:nvGrpSpPr>
              <p:grpSpPr>
                <a:xfrm>
                  <a:off x="3302864" y="1492904"/>
                  <a:ext cx="7581465" cy="4265123"/>
                  <a:chOff x="3302864" y="1492904"/>
                  <a:chExt cx="7581465" cy="4265123"/>
                </a:xfrm>
              </p:grpSpPr>
              <p:grpSp>
                <p:nvGrpSpPr>
                  <p:cNvPr id="31" name="群組 30"/>
                  <p:cNvGrpSpPr/>
                  <p:nvPr/>
                </p:nvGrpSpPr>
                <p:grpSpPr>
                  <a:xfrm>
                    <a:off x="3302864" y="1492904"/>
                    <a:ext cx="7581465" cy="4265123"/>
                    <a:chOff x="3302864" y="1492904"/>
                    <a:chExt cx="7581465" cy="4265123"/>
                  </a:xfrm>
                </p:grpSpPr>
                <p:grpSp>
                  <p:nvGrpSpPr>
                    <p:cNvPr id="28" name="群組 27"/>
                    <p:cNvGrpSpPr/>
                    <p:nvPr/>
                  </p:nvGrpSpPr>
                  <p:grpSpPr>
                    <a:xfrm>
                      <a:off x="3302864" y="1492904"/>
                      <a:ext cx="7581465" cy="4265123"/>
                      <a:chOff x="3516620" y="609864"/>
                      <a:chExt cx="7581465" cy="3709895"/>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09101"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435538" y="3841692"/>
                        <a:ext cx="1662547" cy="478067"/>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sp>
                <p:nvSpPr>
                  <p:cNvPr id="32" name="手繪多邊形 31"/>
                  <p:cNvSpPr/>
                  <p:nvPr/>
                </p:nvSpPr>
                <p:spPr>
                  <a:xfrm>
                    <a:off x="4120444" y="2658534"/>
                    <a:ext cx="5328356" cy="2444044"/>
                  </a:xfrm>
                  <a:custGeom>
                    <a:avLst/>
                    <a:gdLst>
                      <a:gd name="connsiteX0" fmla="*/ 0 w 5328356"/>
                      <a:gd name="connsiteY0" fmla="*/ 2444044 h 2444044"/>
                      <a:gd name="connsiteX1" fmla="*/ 1591734 w 5328356"/>
                      <a:gd name="connsiteY1" fmla="*/ 1777999 h 2444044"/>
                      <a:gd name="connsiteX2" fmla="*/ 2686756 w 5328356"/>
                      <a:gd name="connsiteY2" fmla="*/ 649110 h 2444044"/>
                      <a:gd name="connsiteX3" fmla="*/ 3149600 w 5328356"/>
                      <a:gd name="connsiteY3" fmla="*/ 152399 h 2444044"/>
                      <a:gd name="connsiteX4" fmla="*/ 3589867 w 5328356"/>
                      <a:gd name="connsiteY4" fmla="*/ 5644 h 2444044"/>
                      <a:gd name="connsiteX5" fmla="*/ 3996267 w 5328356"/>
                      <a:gd name="connsiteY5" fmla="*/ 118533 h 2444044"/>
                      <a:gd name="connsiteX6" fmla="*/ 4888089 w 5328356"/>
                      <a:gd name="connsiteY6" fmla="*/ 524933 h 2444044"/>
                      <a:gd name="connsiteX7" fmla="*/ 5328356 w 5328356"/>
                      <a:gd name="connsiteY7" fmla="*/ 897466 h 244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356" h="2444044">
                        <a:moveTo>
                          <a:pt x="0" y="2444044"/>
                        </a:moveTo>
                        <a:cubicBezTo>
                          <a:pt x="571970" y="2260599"/>
                          <a:pt x="1143941" y="2077155"/>
                          <a:pt x="1591734" y="1777999"/>
                        </a:cubicBezTo>
                        <a:cubicBezTo>
                          <a:pt x="2039527" y="1478843"/>
                          <a:pt x="2427112" y="920043"/>
                          <a:pt x="2686756" y="649110"/>
                        </a:cubicBezTo>
                        <a:cubicBezTo>
                          <a:pt x="2946400" y="378177"/>
                          <a:pt x="2999081" y="259643"/>
                          <a:pt x="3149600" y="152399"/>
                        </a:cubicBezTo>
                        <a:cubicBezTo>
                          <a:pt x="3300119" y="45155"/>
                          <a:pt x="3448756" y="11288"/>
                          <a:pt x="3589867" y="5644"/>
                        </a:cubicBezTo>
                        <a:cubicBezTo>
                          <a:pt x="3730978" y="0"/>
                          <a:pt x="3779897" y="31985"/>
                          <a:pt x="3996267" y="118533"/>
                        </a:cubicBezTo>
                        <a:cubicBezTo>
                          <a:pt x="4212637" y="205081"/>
                          <a:pt x="4666074" y="395111"/>
                          <a:pt x="4888089" y="524933"/>
                        </a:cubicBezTo>
                        <a:cubicBezTo>
                          <a:pt x="5110104" y="654755"/>
                          <a:pt x="5219230" y="776110"/>
                          <a:pt x="5328356" y="897466"/>
                        </a:cubicBezTo>
                      </a:path>
                    </a:pathLst>
                  </a:custGeom>
                  <a:ln w="57150">
                    <a:solidFill>
                      <a:srgbClr val="A71D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1" name="文字方塊 40"/>
              <p:cNvSpPr txBox="1"/>
              <p:nvPr/>
            </p:nvSpPr>
            <p:spPr>
              <a:xfrm>
                <a:off x="3815644"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草創</a:t>
                </a:r>
              </a:p>
            </p:txBody>
          </p:sp>
          <p:sp>
            <p:nvSpPr>
              <p:cNvPr id="42" name="文字方塊 41"/>
              <p:cNvSpPr txBox="1"/>
              <p:nvPr/>
            </p:nvSpPr>
            <p:spPr>
              <a:xfrm>
                <a:off x="5142100"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擴張</a:t>
                </a:r>
              </a:p>
            </p:txBody>
          </p:sp>
          <p:sp>
            <p:nvSpPr>
              <p:cNvPr id="43" name="文字方塊 42"/>
              <p:cNvSpPr txBox="1"/>
              <p:nvPr/>
            </p:nvSpPr>
            <p:spPr>
              <a:xfrm>
                <a:off x="6355648"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成熟</a:t>
                </a:r>
              </a:p>
            </p:txBody>
          </p:sp>
          <p:sp>
            <p:nvSpPr>
              <p:cNvPr id="44" name="文字方塊 43"/>
              <p:cNvSpPr txBox="1"/>
              <p:nvPr/>
            </p:nvSpPr>
            <p:spPr>
              <a:xfrm>
                <a:off x="7636939"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衰退</a:t>
                </a:r>
              </a:p>
            </p:txBody>
          </p:sp>
        </p:grpSp>
        <p:grpSp>
          <p:nvGrpSpPr>
            <p:cNvPr id="51"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59" name="文字方塊 158"/>
          <p:cNvSpPr txBox="1"/>
          <p:nvPr/>
        </p:nvSpPr>
        <p:spPr>
          <a:xfrm>
            <a:off x="4631910" y="5934969"/>
            <a:ext cx="3914687" cy="553998"/>
          </a:xfrm>
          <a:prstGeom prst="rect">
            <a:avLst/>
          </a:prstGeom>
          <a:noFill/>
        </p:spPr>
        <p:txBody>
          <a:bodyPr wrap="square" rtlCol="0">
            <a:spAutoFit/>
          </a:bodyPr>
          <a:lstStyle/>
          <a:p>
            <a:r>
              <a:rPr lang="zh-TW" altLang="en-US" sz="3000" b="1" u="sng" dirty="0">
                <a:solidFill>
                  <a:srgbClr val="174BDF"/>
                </a:solidFill>
                <a:latin typeface="標楷體" pitchFamily="65" charset="-120"/>
                <a:ea typeface="標楷體" pitchFamily="65" charset="-120"/>
              </a:rPr>
              <a:t>產業生命週期曲線圖</a:t>
            </a:r>
          </a:p>
        </p:txBody>
      </p:sp>
    </p:spTree>
    <p:extLst>
      <p:ext uri="{BB962C8B-B14F-4D97-AF65-F5344CB8AC3E}">
        <p14:creationId xmlns:p14="http://schemas.microsoft.com/office/powerpoint/2010/main" val="1317257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E810AADC-D82E-4DB2-8B28-DC4279C65DCF}"/>
              </a:ext>
            </a:extLst>
          </p:cNvPr>
          <p:cNvSpPr>
            <a:spLocks noGrp="1" noChangeArrowheads="1"/>
          </p:cNvSpPr>
          <p:nvPr>
            <p:ph type="ctrTitle"/>
          </p:nvPr>
        </p:nvSpPr>
        <p:spPr>
          <a:xfrm>
            <a:off x="1938977" y="84185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5123" name="Rectangle 3">
            <a:extLst>
              <a:ext uri="{FF2B5EF4-FFF2-40B4-BE49-F238E27FC236}">
                <a16:creationId xmlns:a16="http://schemas.microsoft.com/office/drawing/2014/main" xmlns="" id="{54B8B115-314E-4F01-A173-AB05B1949896}"/>
              </a:ext>
            </a:extLst>
          </p:cNvPr>
          <p:cNvSpPr>
            <a:spLocks noGrp="1" noChangeArrowheads="1"/>
          </p:cNvSpPr>
          <p:nvPr>
            <p:ph type="subTitle" idx="1"/>
          </p:nvPr>
        </p:nvSpPr>
        <p:spPr>
          <a:xfrm>
            <a:off x="8701474" y="2406770"/>
            <a:ext cx="2962577" cy="3004264"/>
          </a:xfrm>
        </p:spPr>
        <p:txBody>
          <a:bodyPr>
            <a:normAutofit fontScale="92500" lnSpcReduction="10000"/>
          </a:bodyPr>
          <a:lstStyle/>
          <a:p>
            <a:pPr algn="l" eaLnBrk="1" hangingPunct="1">
              <a:lnSpc>
                <a:spcPct val="80000"/>
              </a:lnSpc>
            </a:pPr>
            <a:r>
              <a:rPr lang="en-US" altLang="zh-TW" sz="2590" dirty="0">
                <a:ea typeface="標楷體" panose="03000509000000000000" pitchFamily="65" charset="-120"/>
              </a:rPr>
              <a:t>◆</a:t>
            </a:r>
            <a:r>
              <a:rPr lang="zh-TW" altLang="en-US" sz="2590" dirty="0">
                <a:ea typeface="標楷體" panose="03000509000000000000" pitchFamily="65" charset="-120"/>
              </a:rPr>
              <a:t>形象與知名度</a:t>
            </a:r>
          </a:p>
          <a:p>
            <a:pPr algn="l" eaLnBrk="1" hangingPunct="1">
              <a:lnSpc>
                <a:spcPct val="80000"/>
              </a:lnSpc>
            </a:pPr>
            <a:r>
              <a:rPr lang="zh-TW" altLang="en-US" sz="2590" dirty="0">
                <a:ea typeface="標楷體" panose="03000509000000000000" pitchFamily="65" charset="-120"/>
              </a:rPr>
              <a:t>◆資金需求</a:t>
            </a:r>
          </a:p>
          <a:p>
            <a:pPr algn="l" eaLnBrk="1" hangingPunct="1">
              <a:lnSpc>
                <a:spcPct val="80000"/>
              </a:lnSpc>
            </a:pPr>
            <a:r>
              <a:rPr lang="zh-TW" altLang="en-US" sz="2590" dirty="0">
                <a:ea typeface="標楷體" panose="03000509000000000000" pitchFamily="65" charset="-120"/>
              </a:rPr>
              <a:t>◆轉換成本</a:t>
            </a:r>
          </a:p>
          <a:p>
            <a:pPr algn="l" eaLnBrk="1" hangingPunct="1">
              <a:lnSpc>
                <a:spcPct val="80000"/>
              </a:lnSpc>
            </a:pPr>
            <a:r>
              <a:rPr lang="zh-TW" altLang="en-US" sz="2590" dirty="0">
                <a:ea typeface="標楷體" panose="03000509000000000000" pitchFamily="65" charset="-120"/>
              </a:rPr>
              <a:t>◆規模經濟</a:t>
            </a:r>
          </a:p>
          <a:p>
            <a:pPr algn="l" eaLnBrk="1" hangingPunct="1">
              <a:lnSpc>
                <a:spcPct val="80000"/>
              </a:lnSpc>
            </a:pPr>
            <a:r>
              <a:rPr lang="zh-TW" altLang="en-US" sz="2590" dirty="0">
                <a:ea typeface="標楷體" panose="03000509000000000000" pitchFamily="65" charset="-120"/>
              </a:rPr>
              <a:t>◆取得銷售通路</a:t>
            </a:r>
          </a:p>
          <a:p>
            <a:pPr algn="l" eaLnBrk="1" hangingPunct="1">
              <a:lnSpc>
                <a:spcPct val="80000"/>
              </a:lnSpc>
            </a:pPr>
            <a:r>
              <a:rPr lang="zh-TW" altLang="en-US" sz="2590" dirty="0">
                <a:ea typeface="標楷體" panose="03000509000000000000" pitchFamily="65" charset="-120"/>
              </a:rPr>
              <a:t>◆學習或經驗曲線</a:t>
            </a:r>
          </a:p>
          <a:p>
            <a:pPr algn="l" eaLnBrk="1" hangingPunct="1">
              <a:lnSpc>
                <a:spcPct val="80000"/>
              </a:lnSpc>
            </a:pPr>
            <a:r>
              <a:rPr lang="zh-TW" altLang="en-US" sz="2590" dirty="0">
                <a:ea typeface="標楷體" panose="03000509000000000000" pitchFamily="65" charset="-120"/>
              </a:rPr>
              <a:t>◆政府政策</a:t>
            </a:r>
          </a:p>
        </p:txBody>
      </p:sp>
      <p:sp>
        <p:nvSpPr>
          <p:cNvPr id="5124" name="Rectangle 4">
            <a:extLst>
              <a:ext uri="{FF2B5EF4-FFF2-40B4-BE49-F238E27FC236}">
                <a16:creationId xmlns:a16="http://schemas.microsoft.com/office/drawing/2014/main" xmlns="" id="{D86E1753-61D8-4733-8B66-9353ADFC2724}"/>
              </a:ext>
            </a:extLst>
          </p:cNvPr>
          <p:cNvSpPr>
            <a:spLocks noChangeArrowheads="1"/>
          </p:cNvSpPr>
          <p:nvPr/>
        </p:nvSpPr>
        <p:spPr bwMode="auto">
          <a:xfrm>
            <a:off x="1938977" y="10579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進入障礙來源</a:t>
            </a:r>
          </a:p>
        </p:txBody>
      </p:sp>
      <p:sp>
        <p:nvSpPr>
          <p:cNvPr id="3" name="矩形 2">
            <a:extLst>
              <a:ext uri="{FF2B5EF4-FFF2-40B4-BE49-F238E27FC236}">
                <a16:creationId xmlns:a16="http://schemas.microsoft.com/office/drawing/2014/main" xmlns="" id="{2C534E07-6653-4810-8F1B-B3DEC0CA023F}"/>
              </a:ext>
            </a:extLst>
          </p:cNvPr>
          <p:cNvSpPr/>
          <p:nvPr/>
        </p:nvSpPr>
        <p:spPr>
          <a:xfrm>
            <a:off x="9675684" y="46712"/>
            <a:ext cx="120699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xmlns="" id="{C486245A-FF69-4369-97B6-C3DAC82309E5}"/>
              </a:ext>
            </a:extLst>
          </p:cNvPr>
          <p:cNvSpPr/>
          <p:nvPr/>
        </p:nvSpPr>
        <p:spPr>
          <a:xfrm>
            <a:off x="4733612" y="2324245"/>
            <a:ext cx="1700760" cy="1030410"/>
          </a:xfrm>
          <a:prstGeom prst="rect">
            <a:avLst/>
          </a:prstGeom>
        </p:spPr>
        <p:txBody>
          <a:bodyPr wrap="square">
            <a:spAutoFit/>
          </a:bodyPr>
          <a:lstStyle/>
          <a:p>
            <a:r>
              <a:rPr lang="zh-TW" altLang="en-US" sz="3048" dirty="0">
                <a:solidFill>
                  <a:srgbClr val="962304"/>
                </a:solidFill>
                <a:latin typeface="標楷體" panose="03000509000000000000" pitchFamily="65" charset="-120"/>
                <a:ea typeface="標楷體" panose="03000509000000000000" pitchFamily="65" charset="-120"/>
              </a:rPr>
              <a:t>規模經濟</a:t>
            </a:r>
          </a:p>
        </p:txBody>
      </p:sp>
      <p:cxnSp>
        <p:nvCxnSpPr>
          <p:cNvPr id="5" name="直線接點 4">
            <a:extLst>
              <a:ext uri="{FF2B5EF4-FFF2-40B4-BE49-F238E27FC236}">
                <a16:creationId xmlns:a16="http://schemas.microsoft.com/office/drawing/2014/main" xmlns="" id="{BAD46FED-D2E4-4091-8F56-F7A6D1968E60}"/>
              </a:ext>
            </a:extLst>
          </p:cNvPr>
          <p:cNvCxnSpPr>
            <a:cxnSpLocks/>
          </p:cNvCxnSpPr>
          <p:nvPr/>
        </p:nvCxnSpPr>
        <p:spPr>
          <a:xfrm>
            <a:off x="4130116" y="3143356"/>
            <a:ext cx="54863" cy="219453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a16="http://schemas.microsoft.com/office/drawing/2014/main" xmlns="" id="{E44577EE-9C05-4760-B52D-3BE7C4314086}"/>
              </a:ext>
            </a:extLst>
          </p:cNvPr>
          <p:cNvCxnSpPr>
            <a:cxnSpLocks/>
          </p:cNvCxnSpPr>
          <p:nvPr/>
        </p:nvCxnSpPr>
        <p:spPr>
          <a:xfrm>
            <a:off x="4184979" y="5337886"/>
            <a:ext cx="3346658"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xmlns="" id="{4560DDA8-DBF0-45F7-AA4F-0191DBC1ED11}"/>
              </a:ext>
            </a:extLst>
          </p:cNvPr>
          <p:cNvSpPr/>
          <p:nvPr/>
        </p:nvSpPr>
        <p:spPr>
          <a:xfrm>
            <a:off x="3801968" y="2580967"/>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成本</a:t>
            </a:r>
          </a:p>
        </p:txBody>
      </p:sp>
      <p:sp>
        <p:nvSpPr>
          <p:cNvPr id="12" name="矩形 11">
            <a:extLst>
              <a:ext uri="{FF2B5EF4-FFF2-40B4-BE49-F238E27FC236}">
                <a16:creationId xmlns:a16="http://schemas.microsoft.com/office/drawing/2014/main" xmlns="" id="{E04DB9AF-0331-4B4F-B6DD-FE8ABFB66655}"/>
              </a:ext>
            </a:extLst>
          </p:cNvPr>
          <p:cNvSpPr/>
          <p:nvPr/>
        </p:nvSpPr>
        <p:spPr>
          <a:xfrm>
            <a:off x="7634191" y="5104136"/>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產能</a:t>
            </a:r>
          </a:p>
        </p:txBody>
      </p:sp>
      <p:sp>
        <p:nvSpPr>
          <p:cNvPr id="13" name="Arc 7">
            <a:extLst>
              <a:ext uri="{FF2B5EF4-FFF2-40B4-BE49-F238E27FC236}">
                <a16:creationId xmlns:a16="http://schemas.microsoft.com/office/drawing/2014/main" xmlns="" id="{A3AB2282-AF9A-40AE-B3B4-E1E670D77B45}"/>
              </a:ext>
            </a:extLst>
          </p:cNvPr>
          <p:cNvSpPr>
            <a:spLocks/>
          </p:cNvSpPr>
          <p:nvPr/>
        </p:nvSpPr>
        <p:spPr bwMode="auto">
          <a:xfrm>
            <a:off x="4531356" y="3143357"/>
            <a:ext cx="2890555" cy="16699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38100" cap="rnd">
            <a:solidFill>
              <a:srgbClr val="CC00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371"/>
          </a:p>
        </p:txBody>
      </p:sp>
    </p:spTree>
    <p:extLst>
      <p:ext uri="{BB962C8B-B14F-4D97-AF65-F5344CB8AC3E}">
        <p14:creationId xmlns:p14="http://schemas.microsoft.com/office/powerpoint/2010/main" val="3633426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276E3FCF-BEE0-4A5C-B08D-3D17A2B02967}"/>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6147" name="Rectangle 3">
            <a:extLst>
              <a:ext uri="{FF2B5EF4-FFF2-40B4-BE49-F238E27FC236}">
                <a16:creationId xmlns:a16="http://schemas.microsoft.com/office/drawing/2014/main" xmlns="" id="{AA5DFBAA-0796-4062-BB94-B6F1BB50D780}"/>
              </a:ext>
            </a:extLst>
          </p:cNvPr>
          <p:cNvSpPr>
            <a:spLocks noGrp="1" noChangeArrowheads="1"/>
          </p:cNvSpPr>
          <p:nvPr>
            <p:ph type="subTitle" idx="1"/>
          </p:nvPr>
        </p:nvSpPr>
        <p:spPr>
          <a:xfrm>
            <a:off x="3380756" y="2916916"/>
            <a:ext cx="4114800" cy="2865362"/>
          </a:xfrm>
        </p:spPr>
        <p:txBody>
          <a:bodyPr/>
          <a:lstStyle/>
          <a:p>
            <a:pPr algn="l" eaLnBrk="1" hangingPunct="1"/>
            <a:r>
              <a:rPr lang="en-US" altLang="zh-TW" sz="2743" dirty="0">
                <a:ea typeface="標楷體" panose="03000509000000000000" pitchFamily="65" charset="-120"/>
              </a:rPr>
              <a:t>◆</a:t>
            </a:r>
            <a:r>
              <a:rPr lang="zh-TW" altLang="en-US" sz="2743" dirty="0">
                <a:ea typeface="標楷體" panose="03000509000000000000" pitchFamily="65" charset="-120"/>
              </a:rPr>
              <a:t>競爭者很多且旗鼓相當</a:t>
            </a:r>
          </a:p>
          <a:p>
            <a:pPr algn="l" eaLnBrk="1" hangingPunct="1">
              <a:lnSpc>
                <a:spcPct val="110000"/>
              </a:lnSpc>
              <a:spcBef>
                <a:spcPct val="0"/>
              </a:spcBef>
            </a:pPr>
            <a:r>
              <a:rPr lang="zh-TW" altLang="en-US" sz="2743" dirty="0">
                <a:ea typeface="標楷體" panose="03000509000000000000" pitchFamily="65" charset="-120"/>
              </a:rPr>
              <a:t>◆產業成長緩慢</a:t>
            </a:r>
          </a:p>
          <a:p>
            <a:pPr algn="l" eaLnBrk="1" hangingPunct="1">
              <a:lnSpc>
                <a:spcPct val="110000"/>
              </a:lnSpc>
              <a:spcBef>
                <a:spcPct val="0"/>
              </a:spcBef>
            </a:pPr>
            <a:r>
              <a:rPr lang="zh-TW" altLang="en-US" sz="2743" dirty="0">
                <a:ea typeface="標楷體" panose="03000509000000000000" pitchFamily="65" charset="-120"/>
              </a:rPr>
              <a:t>◆固定或儲存成本高</a:t>
            </a:r>
          </a:p>
          <a:p>
            <a:pPr algn="l" eaLnBrk="1" hangingPunct="1">
              <a:lnSpc>
                <a:spcPct val="110000"/>
              </a:lnSpc>
              <a:spcBef>
                <a:spcPct val="0"/>
              </a:spcBef>
            </a:pPr>
            <a:r>
              <a:rPr lang="zh-TW" altLang="en-US" sz="2743" dirty="0">
                <a:ea typeface="標楷體" panose="03000509000000000000" pitchFamily="65" charset="-120"/>
              </a:rPr>
              <a:t>◆缺少差異性或轉換成本</a:t>
            </a:r>
          </a:p>
        </p:txBody>
      </p:sp>
      <p:sp>
        <p:nvSpPr>
          <p:cNvPr id="6148" name="Rectangle 4">
            <a:extLst>
              <a:ext uri="{FF2B5EF4-FFF2-40B4-BE49-F238E27FC236}">
                <a16:creationId xmlns:a16="http://schemas.microsoft.com/office/drawing/2014/main" xmlns="" id="{2648BBBB-006B-447E-AEBB-9A06CEB6CEBC}"/>
              </a:ext>
            </a:extLst>
          </p:cNvPr>
          <p:cNvSpPr>
            <a:spLocks noChangeArrowheads="1"/>
          </p:cNvSpPr>
          <p:nvPr/>
        </p:nvSpPr>
        <p:spPr bwMode="auto">
          <a:xfrm>
            <a:off x="2145696" y="21819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現存競爭者間的對抗強度</a:t>
            </a:r>
          </a:p>
        </p:txBody>
      </p:sp>
      <p:sp>
        <p:nvSpPr>
          <p:cNvPr id="2" name="矩形 1">
            <a:extLst>
              <a:ext uri="{FF2B5EF4-FFF2-40B4-BE49-F238E27FC236}">
                <a16:creationId xmlns:a16="http://schemas.microsoft.com/office/drawing/2014/main" xmlns="" id="{31919219-9164-4C21-8D9C-9F13B475F5D5}"/>
              </a:ext>
            </a:extLst>
          </p:cNvPr>
          <p:cNvSpPr/>
          <p:nvPr/>
        </p:nvSpPr>
        <p:spPr>
          <a:xfrm>
            <a:off x="9758761" y="0"/>
            <a:ext cx="132618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a16="http://schemas.microsoft.com/office/drawing/2014/main" xmlns="" id="{4FD03410-5459-48AC-B974-7A4C17D56BED}"/>
              </a:ext>
            </a:extLst>
          </p:cNvPr>
          <p:cNvSpPr txBox="1">
            <a:spLocks noChangeArrowheads="1"/>
          </p:cNvSpPr>
          <p:nvPr/>
        </p:nvSpPr>
        <p:spPr>
          <a:xfrm>
            <a:off x="7701361" y="2916916"/>
            <a:ext cx="4114800"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TW" sz="2743" dirty="0">
                <a:ea typeface="標楷體" panose="03000509000000000000" pitchFamily="65" charset="-120"/>
              </a:rPr>
              <a:t>◆</a:t>
            </a:r>
            <a:r>
              <a:rPr lang="zh-TW" altLang="en-US" sz="2743" dirty="0">
                <a:ea typeface="標楷體" panose="03000509000000000000" pitchFamily="65" charset="-120"/>
              </a:rPr>
              <a:t>產能增加必須大量</a:t>
            </a:r>
          </a:p>
          <a:p>
            <a:pPr algn="l">
              <a:lnSpc>
                <a:spcPct val="110000"/>
              </a:lnSpc>
              <a:spcBef>
                <a:spcPct val="0"/>
              </a:spcBef>
            </a:pPr>
            <a:r>
              <a:rPr lang="zh-TW" altLang="en-US" sz="2743" dirty="0">
                <a:ea typeface="標楷體" panose="03000509000000000000" pitchFamily="65" charset="-120"/>
              </a:rPr>
              <a:t>◆競爭者多元化</a:t>
            </a:r>
          </a:p>
          <a:p>
            <a:pPr algn="l">
              <a:lnSpc>
                <a:spcPct val="110000"/>
              </a:lnSpc>
              <a:spcBef>
                <a:spcPct val="0"/>
              </a:spcBef>
            </a:pPr>
            <a:r>
              <a:rPr lang="zh-TW" altLang="en-US" sz="2743" dirty="0">
                <a:ea typeface="標楷體" panose="03000509000000000000" pitchFamily="65" charset="-120"/>
              </a:rPr>
              <a:t>◆重大戰略價值</a:t>
            </a:r>
            <a:endParaRPr lang="en-US" altLang="zh-TW" sz="2743" dirty="0">
              <a:ea typeface="標楷體" panose="03000509000000000000" pitchFamily="65" charset="-120"/>
            </a:endParaRPr>
          </a:p>
          <a:p>
            <a:pPr algn="l">
              <a:lnSpc>
                <a:spcPct val="110000"/>
              </a:lnSpc>
              <a:spcBef>
                <a:spcPct val="0"/>
              </a:spcBef>
            </a:pPr>
            <a:r>
              <a:rPr lang="zh-TW" altLang="en-US" sz="2743" dirty="0">
                <a:ea typeface="標楷體" panose="03000509000000000000" pitchFamily="65" charset="-120"/>
              </a:rPr>
              <a:t>◆高退出障礙</a:t>
            </a:r>
          </a:p>
        </p:txBody>
      </p:sp>
    </p:spTree>
    <p:extLst>
      <p:ext uri="{BB962C8B-B14F-4D97-AF65-F5344CB8AC3E}">
        <p14:creationId xmlns:p14="http://schemas.microsoft.com/office/powerpoint/2010/main" val="3063447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04DB319B-6A3E-4916-AE60-1C76E02BB139}"/>
              </a:ext>
            </a:extLst>
          </p:cNvPr>
          <p:cNvSpPr>
            <a:spLocks noGrp="1" noChangeArrowheads="1"/>
          </p:cNvSpPr>
          <p:nvPr>
            <p:ph type="ctrTitle"/>
          </p:nvPr>
        </p:nvSpPr>
        <p:spPr>
          <a:xfrm>
            <a:off x="2148480" y="1027504"/>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7171" name="Rectangle 3">
            <a:extLst>
              <a:ext uri="{FF2B5EF4-FFF2-40B4-BE49-F238E27FC236}">
                <a16:creationId xmlns:a16="http://schemas.microsoft.com/office/drawing/2014/main" xmlns="" id="{D1EE7711-BAF0-40C7-96B6-71ECC0EB2996}"/>
              </a:ext>
            </a:extLst>
          </p:cNvPr>
          <p:cNvSpPr>
            <a:spLocks noGrp="1" noChangeArrowheads="1"/>
          </p:cNvSpPr>
          <p:nvPr>
            <p:ph type="subTitle" idx="1"/>
          </p:nvPr>
        </p:nvSpPr>
        <p:spPr>
          <a:xfrm>
            <a:off x="3561319" y="2403051"/>
            <a:ext cx="4279295" cy="2865362"/>
          </a:xfrm>
        </p:spPr>
        <p:txBody>
          <a:bodyPr/>
          <a:lstStyle/>
          <a:p>
            <a:pPr algn="l" eaLnBrk="1" hangingPunct="1">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買方集中，或做大量購買</a:t>
            </a:r>
          </a:p>
          <a:p>
            <a:pPr algn="l" eaLnBrk="1" hangingPunct="1">
              <a:lnSpc>
                <a:spcPct val="110000"/>
              </a:lnSpc>
              <a:spcBef>
                <a:spcPct val="0"/>
              </a:spcBef>
            </a:pPr>
            <a:r>
              <a:rPr lang="zh-TW" altLang="en-US" sz="2590" dirty="0">
                <a:ea typeface="標楷體" panose="03000509000000000000" pitchFamily="65" charset="-120"/>
              </a:rPr>
              <a:t>◆買方採購之產品佔總成本</a:t>
            </a:r>
            <a:endParaRPr lang="en-US" altLang="zh-TW" sz="2590" dirty="0">
              <a:ea typeface="標楷體" panose="03000509000000000000" pitchFamily="65" charset="-120"/>
            </a:endParaRPr>
          </a:p>
          <a:p>
            <a:pPr algn="l" eaLnBrk="1" hangingPunct="1">
              <a:lnSpc>
                <a:spcPct val="110000"/>
              </a:lnSpc>
              <a:spcBef>
                <a:spcPct val="0"/>
              </a:spcBef>
            </a:pPr>
            <a:r>
              <a:rPr lang="zh-TW" altLang="en-US" sz="2590" dirty="0">
                <a:ea typeface="標楷體" panose="03000509000000000000" pitchFamily="65" charset="-120"/>
              </a:rPr>
              <a:t>    重要比例</a:t>
            </a:r>
          </a:p>
          <a:p>
            <a:pPr algn="l" eaLnBrk="1" hangingPunct="1">
              <a:lnSpc>
                <a:spcPct val="110000"/>
              </a:lnSpc>
              <a:spcBef>
                <a:spcPct val="0"/>
              </a:spcBef>
            </a:pPr>
            <a:r>
              <a:rPr lang="zh-TW" altLang="en-US" sz="2590" dirty="0">
                <a:ea typeface="標楷體" panose="03000509000000000000" pitchFamily="65" charset="-120"/>
              </a:rPr>
              <a:t>◆產品標準化或無差異性</a:t>
            </a:r>
          </a:p>
          <a:p>
            <a:pPr algn="l" eaLnBrk="1" hangingPunct="1">
              <a:lnSpc>
                <a:spcPct val="110000"/>
              </a:lnSpc>
              <a:spcBef>
                <a:spcPct val="0"/>
              </a:spcBef>
            </a:pPr>
            <a:r>
              <a:rPr lang="zh-TW" altLang="en-US" sz="2590" dirty="0">
                <a:ea typeface="標楷體" panose="03000509000000000000" pitchFamily="65" charset="-120"/>
              </a:rPr>
              <a:t>◆轉換成本不高</a:t>
            </a:r>
          </a:p>
        </p:txBody>
      </p:sp>
      <p:sp>
        <p:nvSpPr>
          <p:cNvPr id="7172" name="Rectangle 4">
            <a:extLst>
              <a:ext uri="{FF2B5EF4-FFF2-40B4-BE49-F238E27FC236}">
                <a16:creationId xmlns:a16="http://schemas.microsoft.com/office/drawing/2014/main" xmlns="" id="{E247502F-2A91-4578-A5BC-2059B580034B}"/>
              </a:ext>
            </a:extLst>
          </p:cNvPr>
          <p:cNvSpPr>
            <a:spLocks noChangeArrowheads="1"/>
          </p:cNvSpPr>
          <p:nvPr/>
        </p:nvSpPr>
        <p:spPr bwMode="auto">
          <a:xfrm>
            <a:off x="2145696" y="21290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購買者的議價力量</a:t>
            </a:r>
          </a:p>
        </p:txBody>
      </p:sp>
      <p:sp>
        <p:nvSpPr>
          <p:cNvPr id="2" name="矩形 1">
            <a:extLst>
              <a:ext uri="{FF2B5EF4-FFF2-40B4-BE49-F238E27FC236}">
                <a16:creationId xmlns:a16="http://schemas.microsoft.com/office/drawing/2014/main" xmlns="" id="{9501F7F7-7BEA-4984-A343-5266E8AFF598}"/>
              </a:ext>
            </a:extLst>
          </p:cNvPr>
          <p:cNvSpPr/>
          <p:nvPr/>
        </p:nvSpPr>
        <p:spPr>
          <a:xfrm>
            <a:off x="9716975" y="37305"/>
            <a:ext cx="115598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a16="http://schemas.microsoft.com/office/drawing/2014/main" xmlns="" id="{756A8BE1-E2C3-4009-8A24-FF9540578958}"/>
              </a:ext>
            </a:extLst>
          </p:cNvPr>
          <p:cNvSpPr txBox="1">
            <a:spLocks noChangeArrowheads="1"/>
          </p:cNvSpPr>
          <p:nvPr/>
        </p:nvSpPr>
        <p:spPr>
          <a:xfrm>
            <a:off x="7912705" y="2403051"/>
            <a:ext cx="4279295"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買方獲利不高</a:t>
            </a:r>
          </a:p>
          <a:p>
            <a:pPr algn="l">
              <a:lnSpc>
                <a:spcPct val="110000"/>
              </a:lnSpc>
              <a:spcBef>
                <a:spcPct val="0"/>
              </a:spcBef>
            </a:pPr>
            <a:r>
              <a:rPr lang="zh-TW" altLang="en-US" sz="2590" dirty="0">
                <a:ea typeface="標楷體" panose="03000509000000000000" pitchFamily="65" charset="-120"/>
              </a:rPr>
              <a:t>◆買方擁有向後整合的威脅    ◆買方產品品質受賣方產品影響不大</a:t>
            </a:r>
            <a:endParaRPr lang="en-US" altLang="zh-TW" sz="2590" dirty="0">
              <a:ea typeface="標楷體" panose="03000509000000000000" pitchFamily="65" charset="-120"/>
            </a:endParaRPr>
          </a:p>
          <a:p>
            <a:pPr algn="l">
              <a:lnSpc>
                <a:spcPct val="110000"/>
              </a:lnSpc>
              <a:spcBef>
                <a:spcPct val="0"/>
              </a:spcBef>
            </a:pPr>
            <a:r>
              <a:rPr lang="zh-TW" altLang="en-US" sz="2590" dirty="0">
                <a:ea typeface="標楷體" panose="03000509000000000000" pitchFamily="65" charset="-120"/>
              </a:rPr>
              <a:t>◆買方擁有全部情報</a:t>
            </a:r>
          </a:p>
        </p:txBody>
      </p:sp>
    </p:spTree>
    <p:extLst>
      <p:ext uri="{BB962C8B-B14F-4D97-AF65-F5344CB8AC3E}">
        <p14:creationId xmlns:p14="http://schemas.microsoft.com/office/powerpoint/2010/main" val="150830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99A56C84-FB89-43E5-A245-6A70A5B30657}"/>
              </a:ext>
            </a:extLst>
          </p:cNvPr>
          <p:cNvSpPr>
            <a:spLocks noGrp="1" noChangeArrowheads="1"/>
          </p:cNvSpPr>
          <p:nvPr>
            <p:ph type="ctrTitle"/>
          </p:nvPr>
        </p:nvSpPr>
        <p:spPr>
          <a:xfrm>
            <a:off x="2145696" y="985283"/>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8195" name="Rectangle 3">
            <a:extLst>
              <a:ext uri="{FF2B5EF4-FFF2-40B4-BE49-F238E27FC236}">
                <a16:creationId xmlns:a16="http://schemas.microsoft.com/office/drawing/2014/main" xmlns="" id="{BA292E3F-9553-4FF5-BDC1-688CA966C6A1}"/>
              </a:ext>
            </a:extLst>
          </p:cNvPr>
          <p:cNvSpPr>
            <a:spLocks noGrp="1" noChangeArrowheads="1"/>
          </p:cNvSpPr>
          <p:nvPr>
            <p:ph type="subTitle" idx="1"/>
          </p:nvPr>
        </p:nvSpPr>
        <p:spPr>
          <a:xfrm>
            <a:off x="4025068" y="2511725"/>
            <a:ext cx="7800219" cy="2865362"/>
          </a:xfrm>
        </p:spPr>
        <p:txBody>
          <a:bodyPr/>
          <a:lstStyle/>
          <a:p>
            <a:pPr algn="l" eaLnBrk="1" hangingPunct="1">
              <a:lnSpc>
                <a:spcPct val="80000"/>
              </a:lnSpc>
            </a:pPr>
            <a:r>
              <a:rPr lang="en-US" altLang="zh-TW" sz="2590">
                <a:ea typeface="標楷體" panose="03000509000000000000" pitchFamily="65" charset="-120"/>
              </a:rPr>
              <a:t>◆</a:t>
            </a:r>
            <a:r>
              <a:rPr lang="zh-TW" altLang="en-US" sz="2590">
                <a:ea typeface="標楷體" panose="03000509000000000000" pitchFamily="65" charset="-120"/>
              </a:rPr>
              <a:t>由少數公司壟斷，並且比買方更為集中</a:t>
            </a:r>
          </a:p>
          <a:p>
            <a:pPr algn="l" eaLnBrk="1" hangingPunct="1">
              <a:lnSpc>
                <a:spcPct val="80000"/>
              </a:lnSpc>
            </a:pPr>
            <a:r>
              <a:rPr lang="zh-TW" altLang="en-US" sz="2590">
                <a:ea typeface="標楷體" panose="03000509000000000000" pitchFamily="65" charset="-120"/>
              </a:rPr>
              <a:t>◆在銷售市場上不需要和其他替代品競爭</a:t>
            </a:r>
          </a:p>
          <a:p>
            <a:pPr algn="l" eaLnBrk="1" hangingPunct="1">
              <a:lnSpc>
                <a:spcPct val="80000"/>
              </a:lnSpc>
            </a:pPr>
            <a:r>
              <a:rPr lang="zh-TW" altLang="en-US" sz="2590">
                <a:ea typeface="標楷體" panose="03000509000000000000" pitchFamily="65" charset="-120"/>
              </a:rPr>
              <a:t>◆買方產業不是賣方的重要顧客</a:t>
            </a:r>
          </a:p>
          <a:p>
            <a:pPr algn="l" eaLnBrk="1" hangingPunct="1">
              <a:lnSpc>
                <a:spcPct val="80000"/>
              </a:lnSpc>
            </a:pPr>
            <a:r>
              <a:rPr lang="zh-TW" altLang="en-US" sz="2590">
                <a:ea typeface="標楷體" panose="03000509000000000000" pitchFamily="65" charset="-120"/>
              </a:rPr>
              <a:t>◆賣方產品是買方的重要投入品</a:t>
            </a:r>
          </a:p>
          <a:p>
            <a:pPr algn="l" eaLnBrk="1" hangingPunct="1">
              <a:lnSpc>
                <a:spcPct val="80000"/>
              </a:lnSpc>
            </a:pPr>
            <a:r>
              <a:rPr lang="zh-TW" altLang="en-US" sz="2590">
                <a:ea typeface="標楷體" panose="03000509000000000000" pitchFamily="65" charset="-120"/>
              </a:rPr>
              <a:t>◆賣方產品具有差異性，或是已建立轉換成本</a:t>
            </a:r>
          </a:p>
          <a:p>
            <a:pPr algn="l" eaLnBrk="1" hangingPunct="1">
              <a:lnSpc>
                <a:spcPct val="80000"/>
              </a:lnSpc>
            </a:pPr>
            <a:r>
              <a:rPr lang="zh-TW" altLang="en-US" sz="2590">
                <a:ea typeface="標楷體" panose="03000509000000000000" pitchFamily="65" charset="-120"/>
              </a:rPr>
              <a:t>◆賣方擁有向前整合的威脅力量</a:t>
            </a:r>
          </a:p>
        </p:txBody>
      </p:sp>
      <p:sp>
        <p:nvSpPr>
          <p:cNvPr id="8196" name="Rectangle 4">
            <a:extLst>
              <a:ext uri="{FF2B5EF4-FFF2-40B4-BE49-F238E27FC236}">
                <a16:creationId xmlns:a16="http://schemas.microsoft.com/office/drawing/2014/main" xmlns="" id="{EE406F5E-8CA2-4179-913B-2D85BF09A35B}"/>
              </a:ext>
            </a:extLst>
          </p:cNvPr>
          <p:cNvSpPr>
            <a:spLocks noChangeArrowheads="1"/>
          </p:cNvSpPr>
          <p:nvPr/>
        </p:nvSpPr>
        <p:spPr bwMode="auto">
          <a:xfrm>
            <a:off x="2145696" y="140557"/>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供應者的議價力量</a:t>
            </a:r>
          </a:p>
        </p:txBody>
      </p:sp>
      <p:sp>
        <p:nvSpPr>
          <p:cNvPr id="2" name="矩形 1">
            <a:extLst>
              <a:ext uri="{FF2B5EF4-FFF2-40B4-BE49-F238E27FC236}">
                <a16:creationId xmlns:a16="http://schemas.microsoft.com/office/drawing/2014/main" xmlns="" id="{15B9108E-FC8C-4483-810F-1AAD366361D3}"/>
              </a:ext>
            </a:extLst>
          </p:cNvPr>
          <p:cNvSpPr/>
          <p:nvPr/>
        </p:nvSpPr>
        <p:spPr>
          <a:xfrm>
            <a:off x="9758760" y="0"/>
            <a:ext cx="1498711"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1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CCBFF69-40D5-45F4-B604-CE8AD861C180}"/>
              </a:ext>
            </a:extLst>
          </p:cNvPr>
          <p:cNvSpPr>
            <a:spLocks noGrp="1"/>
          </p:cNvSpPr>
          <p:nvPr>
            <p:ph type="ctrTitle"/>
          </p:nvPr>
        </p:nvSpPr>
        <p:spPr>
          <a:xfrm>
            <a:off x="0" y="1738228"/>
            <a:ext cx="9144000" cy="2387600"/>
          </a:xfrm>
        </p:spPr>
        <p:txBody>
          <a:bodyPr>
            <a:normAutofit/>
          </a:bodyPr>
          <a:lstStyle/>
          <a:p>
            <a:r>
              <a:rPr lang="zh-TW" altLang="en-US" sz="4800" b="1" dirty="0">
                <a:latin typeface="標楷體" panose="03000509000000000000" pitchFamily="65" charset="-120"/>
                <a:ea typeface="標楷體" panose="03000509000000000000" pitchFamily="65" charset="-120"/>
              </a:rPr>
              <a:t>政府的政令與對產業的影響</a:t>
            </a:r>
            <a:r>
              <a:rPr lang="en-US" altLang="zh-TW" sz="4800" b="1" dirty="0">
                <a:latin typeface="標楷體" panose="03000509000000000000" pitchFamily="65" charset="-120"/>
                <a:ea typeface="標楷體" panose="03000509000000000000" pitchFamily="65" charset="-120"/>
              </a:rPr>
              <a:t/>
            </a:r>
            <a:br>
              <a:rPr lang="en-US" altLang="zh-TW" sz="4800" b="1" dirty="0">
                <a:latin typeface="標楷體" panose="03000509000000000000" pitchFamily="65" charset="-120"/>
                <a:ea typeface="標楷體" panose="03000509000000000000" pitchFamily="65" charset="-120"/>
              </a:rPr>
            </a:br>
            <a:endParaRPr lang="zh-TW" altLang="en-US" sz="4800" b="1"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xmlns="" id="{692A5B2E-CB61-4BB2-8922-9D2D58BC1FD2}"/>
              </a:ext>
            </a:extLst>
          </p:cNvPr>
          <p:cNvSpPr>
            <a:spLocks noGrp="1"/>
          </p:cNvSpPr>
          <p:nvPr>
            <p:ph type="subTitle" idx="1"/>
          </p:nvPr>
        </p:nvSpPr>
        <p:spPr>
          <a:xfrm>
            <a:off x="2491440" y="3482769"/>
            <a:ext cx="9125596" cy="943758"/>
          </a:xfrm>
        </p:spPr>
        <p:txBody>
          <a:bodyPr/>
          <a:lstStyle/>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個人的野心往往能促使公共利益，他們甚至還打算競爭幾局</a:t>
            </a:r>
            <a:endPar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亞當斯密</a:t>
            </a:r>
          </a:p>
        </p:txBody>
      </p:sp>
      <p:sp>
        <p:nvSpPr>
          <p:cNvPr id="4" name="矩形 3">
            <a:extLst>
              <a:ext uri="{FF2B5EF4-FFF2-40B4-BE49-F238E27FC236}">
                <a16:creationId xmlns:a16="http://schemas.microsoft.com/office/drawing/2014/main" xmlns="" id="{CDB7971A-7415-4C0A-BE58-B8717896CAAE}"/>
              </a:ext>
            </a:extLst>
          </p:cNvPr>
          <p:cNvSpPr/>
          <p:nvPr/>
        </p:nvSpPr>
        <p:spPr>
          <a:xfrm>
            <a:off x="10366782" y="0"/>
            <a:ext cx="2089762" cy="369332"/>
          </a:xfrm>
          <a:prstGeom prst="rect">
            <a:avLst/>
          </a:prstGeom>
        </p:spPr>
        <p:txBody>
          <a:bodyPr wrap="square">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謝嘉瑋</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694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C993E7D-5EA2-4D0D-9479-EDBBD833881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政策如何影響產業</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xmlns="" id="{BE066A4D-13FE-46DF-9236-E77041EB2E96}"/>
              </a:ext>
            </a:extLst>
          </p:cNvPr>
          <p:cNvSpPr>
            <a:spLocks noGrp="1"/>
          </p:cNvSpPr>
          <p:nvPr>
            <p:ph idx="1"/>
          </p:nvPr>
        </p:nvSpPr>
        <p:spPr>
          <a:xfrm>
            <a:off x="3667861" y="3029794"/>
            <a:ext cx="1740901" cy="948748"/>
          </a:xfrm>
          <a:effectLst>
            <a:outerShdw blurRad="50800" dist="38100" algn="l" rotWithShape="0">
              <a:prstClr val="black">
                <a:alpha val="20000"/>
              </a:prstClr>
            </a:outerShdw>
          </a:effectLst>
        </p:spPr>
        <p:txBody>
          <a:bodyPr>
            <a:normAutofit/>
          </a:bodyPr>
          <a:lstStyle/>
          <a:p>
            <a:pPr marL="0" indent="0">
              <a:buNone/>
            </a:pPr>
            <a:r>
              <a:rPr lang="zh-TW" altLang="en-US" sz="4800" b="1" dirty="0">
                <a:solidFill>
                  <a:srgbClr val="FF0000"/>
                </a:solidFill>
                <a:latin typeface="標楷體" panose="03000509000000000000" pitchFamily="65" charset="-120"/>
                <a:ea typeface="標楷體" panose="03000509000000000000" pitchFamily="65" charset="-120"/>
              </a:rPr>
              <a:t>稅負</a:t>
            </a:r>
          </a:p>
        </p:txBody>
      </p:sp>
      <p:sp>
        <p:nvSpPr>
          <p:cNvPr id="4" name="內容版面配置區 2">
            <a:extLst>
              <a:ext uri="{FF2B5EF4-FFF2-40B4-BE49-F238E27FC236}">
                <a16:creationId xmlns:a16="http://schemas.microsoft.com/office/drawing/2014/main" xmlns="" id="{11D891B1-E53A-40E3-BAC9-88C6D263BD9A}"/>
              </a:ext>
            </a:extLst>
          </p:cNvPr>
          <p:cNvSpPr txBox="1">
            <a:spLocks/>
          </p:cNvSpPr>
          <p:nvPr/>
        </p:nvSpPr>
        <p:spPr>
          <a:xfrm>
            <a:off x="7797236" y="3210949"/>
            <a:ext cx="2237509" cy="948748"/>
          </a:xfrm>
          <a:prstGeom prst="rect">
            <a:avLst/>
          </a:prstGeom>
          <a:effectLst>
            <a:outerShdw blurRad="50800" dist="38100" algn="l" rotWithShape="0">
              <a:prstClr val="black">
                <a:alpha val="2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800" b="1" dirty="0">
                <a:solidFill>
                  <a:srgbClr val="00B050"/>
                </a:solidFill>
                <a:latin typeface="標楷體" panose="03000509000000000000" pitchFamily="65" charset="-120"/>
                <a:ea typeface="標楷體" panose="03000509000000000000" pitchFamily="65" charset="-120"/>
              </a:rPr>
              <a:t>非稅負</a:t>
            </a:r>
            <a:endParaRPr lang="en-US" altLang="zh-TW" sz="4800" b="1" dirty="0">
              <a:solidFill>
                <a:srgbClr val="00B05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029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9916405-D765-45D4-9254-12C9719083F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影響最多的為何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xmlns="" id="{3114C49A-6455-4822-92BA-92EC7D3895AF}"/>
              </a:ext>
            </a:extLst>
          </p:cNvPr>
          <p:cNvGraphicFramePr>
            <a:graphicFrameLocks noGrp="1"/>
          </p:cNvGraphicFramePr>
          <p:nvPr>
            <p:ph idx="1"/>
            <p:extLst>
              <p:ext uri="{D42A27DB-BD31-4B8C-83A1-F6EECF244321}">
                <p14:modId xmlns:p14="http://schemas.microsoft.com/office/powerpoint/2010/main" val="459271580"/>
              </p:ext>
            </p:extLst>
          </p:nvPr>
        </p:nvGraphicFramePr>
        <p:xfrm>
          <a:off x="935182" y="1922317"/>
          <a:ext cx="10567843" cy="40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D6D41A3-F5B5-4585-8070-476D8B8BA9C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以稅負之名</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xmlns="" id="{1D4DBB3F-08FF-4469-AA5B-B9638D5755FE}"/>
              </a:ext>
            </a:extLst>
          </p:cNvPr>
          <p:cNvGraphicFramePr>
            <a:graphicFrameLocks noGrp="1"/>
          </p:cNvGraphicFramePr>
          <p:nvPr>
            <p:ph idx="1"/>
            <p:extLst>
              <p:ext uri="{D42A27DB-BD31-4B8C-83A1-F6EECF244321}">
                <p14:modId xmlns:p14="http://schemas.microsoft.com/office/powerpoint/2010/main" val="964039428"/>
              </p:ext>
            </p:extLst>
          </p:nvPr>
        </p:nvGraphicFramePr>
        <p:xfrm>
          <a:off x="484909" y="1690688"/>
          <a:ext cx="10997045" cy="487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xmlns="" id="{A1328422-7F53-4376-A7FD-1002255594AE}"/>
              </a:ext>
            </a:extLst>
          </p:cNvPr>
          <p:cNvSpPr/>
          <p:nvPr/>
        </p:nvSpPr>
        <p:spPr>
          <a:xfrm>
            <a:off x="6300357" y="2928614"/>
            <a:ext cx="3425536" cy="1200329"/>
          </a:xfrm>
          <a:prstGeom prst="rect">
            <a:avLst/>
          </a:prstGeom>
        </p:spPr>
        <p:txBody>
          <a:bodyPr wrap="square">
            <a:spAutoFit/>
          </a:bodyPr>
          <a:lstStyle/>
          <a:p>
            <a:pPr lvl="0"/>
            <a:r>
              <a:rPr lang="zh-TW" altLang="en-US" sz="2400" dirty="0">
                <a:latin typeface="標楷體" panose="03000509000000000000" pitchFamily="65" charset="-120"/>
                <a:ea typeface="標楷體" panose="03000509000000000000" pitchFamily="65" charset="-120"/>
              </a:rPr>
              <a:t>股利稅太高，外資都以購買</a:t>
            </a:r>
            <a:r>
              <a:rPr lang="en-US" altLang="zh-TW" sz="2400" dirty="0">
                <a:latin typeface="標楷體" panose="03000509000000000000" pitchFamily="65" charset="-120"/>
                <a:ea typeface="標楷體" panose="03000509000000000000" pitchFamily="65" charset="-120"/>
              </a:rPr>
              <a:t>ETF</a:t>
            </a:r>
            <a:r>
              <a:rPr lang="zh-TW" altLang="en-US" sz="2400" dirty="0">
                <a:latin typeface="標楷體" panose="03000509000000000000" pitchFamily="65" charset="-120"/>
                <a:ea typeface="標楷體" panose="03000509000000000000" pitchFamily="65" charset="-120"/>
              </a:rPr>
              <a:t>、展延型權證來避除權息稅務</a:t>
            </a:r>
          </a:p>
        </p:txBody>
      </p:sp>
    </p:spTree>
    <p:extLst>
      <p:ext uri="{BB962C8B-B14F-4D97-AF65-F5344CB8AC3E}">
        <p14:creationId xmlns:p14="http://schemas.microsoft.com/office/powerpoint/2010/main" val="897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ACFF081-D3AF-4E45-AE09-FE343AEF758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其他產業政策</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xmlns="" id="{1FC094E6-B6B3-49A5-9130-3E03D8256DB9}"/>
              </a:ext>
            </a:extLst>
          </p:cNvPr>
          <p:cNvSpPr>
            <a:spLocks noGrp="1"/>
          </p:cNvSpPr>
          <p:nvPr>
            <p:ph idx="1"/>
          </p:nvPr>
        </p:nvSpPr>
        <p:spPr>
          <a:xfrm>
            <a:off x="1484310" y="2666999"/>
            <a:ext cx="10018713" cy="3129951"/>
          </a:xfrm>
        </p:spPr>
        <p:txBody>
          <a:bodyPr/>
          <a:lstStyle/>
          <a:p>
            <a:pPr marL="0" indent="0">
              <a:buNone/>
            </a:pPr>
            <a:r>
              <a:rPr lang="zh-TW" altLang="en-US" dirty="0">
                <a:latin typeface="標楷體" panose="03000509000000000000" pitchFamily="65" charset="-120"/>
                <a:ea typeface="標楷體" panose="03000509000000000000" pitchFamily="65" charset="-120"/>
              </a:rPr>
              <a:t>鴻海在美設廠，必須雇用當地勞工</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強大的水力資源</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一例一休政策  搭配台幣高匯率使台股破萬點</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903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82596985-1F2C-4A60-A6B4-4251A7214806}"/>
              </a:ext>
            </a:extLst>
          </p:cNvPr>
          <p:cNvSpPr>
            <a:spLocks noGrp="1"/>
          </p:cNvSpPr>
          <p:nvPr>
            <p:ph idx="1"/>
          </p:nvPr>
        </p:nvSpPr>
        <p:spPr>
          <a:xfrm>
            <a:off x="838200" y="2760806"/>
            <a:ext cx="10515600" cy="1042266"/>
          </a:xfrm>
        </p:spPr>
        <p:txBody>
          <a:bodyPr>
            <a:noAutofit/>
          </a:bodyPr>
          <a:lstStyle/>
          <a:p>
            <a:pPr marL="0" indent="0" algn="ctr">
              <a:buNone/>
            </a:pPr>
            <a:r>
              <a:rPr lang="zh-TW" altLang="en-US" sz="9600" b="1" dirty="0">
                <a:latin typeface="標楷體" panose="03000509000000000000" pitchFamily="65" charset="-120"/>
                <a:ea typeface="標楷體" panose="03000509000000000000" pitchFamily="65" charset="-120"/>
              </a:rPr>
              <a:t>經典案例</a:t>
            </a:r>
          </a:p>
        </p:txBody>
      </p:sp>
    </p:spTree>
    <p:extLst>
      <p:ext uri="{BB962C8B-B14F-4D97-AF65-F5344CB8AC3E}">
        <p14:creationId xmlns:p14="http://schemas.microsoft.com/office/powerpoint/2010/main" val="4130281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0" name="表格 169"/>
          <p:cNvGraphicFramePr>
            <a:graphicFrameLocks noGrp="1"/>
          </p:cNvGraphicFramePr>
          <p:nvPr/>
        </p:nvGraphicFramePr>
        <p:xfrm>
          <a:off x="2077155" y="1430866"/>
          <a:ext cx="8071555" cy="4642556"/>
        </p:xfrm>
        <a:graphic>
          <a:graphicData uri="http://schemas.openxmlformats.org/drawingml/2006/table">
            <a:tbl>
              <a:tblPr firstRow="1" bandRow="1">
                <a:tableStyleId>{8A107856-5554-42FB-B03E-39F5DBC370BA}</a:tableStyleId>
              </a:tblPr>
              <a:tblGrid>
                <a:gridCol w="2201946">
                  <a:extLst>
                    <a:ext uri="{9D8B030D-6E8A-4147-A177-3AD203B41FA5}">
                      <a16:colId xmlns:a16="http://schemas.microsoft.com/office/drawing/2014/main" xmlns="" val="20000"/>
                    </a:ext>
                  </a:extLst>
                </a:gridCol>
                <a:gridCol w="5869609">
                  <a:extLst>
                    <a:ext uri="{9D8B030D-6E8A-4147-A177-3AD203B41FA5}">
                      <a16:colId xmlns:a16="http://schemas.microsoft.com/office/drawing/2014/main" xmlns="" val="20001"/>
                    </a:ext>
                  </a:extLst>
                </a:gridCol>
              </a:tblGrid>
              <a:tr h="1160639">
                <a:tc>
                  <a:txBody>
                    <a:bodyPr/>
                    <a:lstStyle/>
                    <a:p>
                      <a:pPr algn="ctr"/>
                      <a:r>
                        <a:rPr lang="zh-TW" altLang="en-US" sz="2800" b="1" dirty="0">
                          <a:latin typeface="標楷體" pitchFamily="65" charset="-120"/>
                          <a:ea typeface="標楷體" pitchFamily="65" charset="-120"/>
                        </a:rPr>
                        <a:t>草創時期</a:t>
                      </a:r>
                    </a:p>
                  </a:txBody>
                  <a:tcPr anchor="ctr"/>
                </a:tc>
                <a:tc>
                  <a:txBody>
                    <a:bodyPr/>
                    <a:lstStyle/>
                    <a:p>
                      <a:pPr algn="l"/>
                      <a:r>
                        <a:rPr lang="zh-TW" altLang="en-US" sz="2200" b="1" dirty="0"/>
                        <a:t>可提供投資人很高的報酬，但該時期的公司也很有可能會因為經營不善而倒閉，因此，風險也相對較高。</a:t>
                      </a:r>
                    </a:p>
                  </a:txBody>
                  <a:tcPr anchor="ctr"/>
                </a:tc>
                <a:extLst>
                  <a:ext uri="{0D108BD9-81ED-4DB2-BD59-A6C34878D82A}">
                    <a16:rowId xmlns:a16="http://schemas.microsoft.com/office/drawing/2014/main" xmlns="" val="10000"/>
                  </a:ext>
                </a:extLst>
              </a:tr>
              <a:tr h="1160639">
                <a:tc>
                  <a:txBody>
                    <a:bodyPr/>
                    <a:lstStyle/>
                    <a:p>
                      <a:pPr algn="ctr"/>
                      <a:r>
                        <a:rPr lang="zh-TW" altLang="en-US" sz="2800" b="1" dirty="0">
                          <a:latin typeface="標楷體" pitchFamily="65" charset="-120"/>
                          <a:ea typeface="標楷體" pitchFamily="65" charset="-120"/>
                        </a:rPr>
                        <a:t>擴張時期</a:t>
                      </a:r>
                    </a:p>
                  </a:txBody>
                  <a:tcPr anchor="ctr"/>
                </a:tc>
                <a:tc>
                  <a:txBody>
                    <a:bodyPr/>
                    <a:lstStyle/>
                    <a:p>
                      <a:pPr algn="l"/>
                      <a:r>
                        <a:rPr lang="zh-TW" altLang="en-US" sz="2200" b="1" dirty="0"/>
                        <a:t>公司已順利度過競爭激烈的草創時期，成長率也相當高，投資人可有不錯的獲利空間。</a:t>
                      </a:r>
                    </a:p>
                  </a:txBody>
                  <a:tcPr anchor="ctr"/>
                </a:tc>
                <a:extLst>
                  <a:ext uri="{0D108BD9-81ED-4DB2-BD59-A6C34878D82A}">
                    <a16:rowId xmlns:a16="http://schemas.microsoft.com/office/drawing/2014/main" xmlns="" val="10001"/>
                  </a:ext>
                </a:extLst>
              </a:tr>
              <a:tr h="1160639">
                <a:tc>
                  <a:txBody>
                    <a:bodyPr/>
                    <a:lstStyle/>
                    <a:p>
                      <a:pPr algn="ctr"/>
                      <a:r>
                        <a:rPr lang="zh-TW" altLang="en-US" sz="2800" b="1" dirty="0">
                          <a:latin typeface="標楷體" pitchFamily="65" charset="-120"/>
                          <a:ea typeface="標楷體" pitchFamily="65" charset="-120"/>
                        </a:rPr>
                        <a:t>成熟時期</a:t>
                      </a:r>
                    </a:p>
                  </a:txBody>
                  <a:tcPr anchor="ctr"/>
                </a:tc>
                <a:tc>
                  <a:txBody>
                    <a:bodyPr/>
                    <a:lstStyle/>
                    <a:p>
                      <a:pPr algn="l"/>
                      <a:r>
                        <a:rPr lang="zh-TW" altLang="en-US" sz="2200" b="1" dirty="0"/>
                        <a:t>由於新的投資機會已經不多，穩定的盈餘收入都將分配給投資人。</a:t>
                      </a:r>
                    </a:p>
                  </a:txBody>
                  <a:tcPr anchor="ctr"/>
                </a:tc>
                <a:extLst>
                  <a:ext uri="{0D108BD9-81ED-4DB2-BD59-A6C34878D82A}">
                    <a16:rowId xmlns:a16="http://schemas.microsoft.com/office/drawing/2014/main" xmlns="" val="10002"/>
                  </a:ext>
                </a:extLst>
              </a:tr>
              <a:tr h="1160639">
                <a:tc>
                  <a:txBody>
                    <a:bodyPr/>
                    <a:lstStyle/>
                    <a:p>
                      <a:pPr algn="ctr"/>
                      <a:r>
                        <a:rPr lang="zh-TW" altLang="en-US" sz="2800" b="1" dirty="0">
                          <a:latin typeface="標楷體" pitchFamily="65" charset="-120"/>
                          <a:ea typeface="標楷體" pitchFamily="65" charset="-120"/>
                        </a:rPr>
                        <a:t>衰退時期</a:t>
                      </a:r>
                    </a:p>
                  </a:txBody>
                  <a:tcPr anchor="ctr"/>
                </a:tc>
                <a:tc>
                  <a:txBody>
                    <a:bodyPr/>
                    <a:lstStyle/>
                    <a:p>
                      <a:pPr algn="l"/>
                      <a:r>
                        <a:rPr lang="zh-TW" altLang="en-US" sz="2200" b="1" dirty="0"/>
                        <a:t>投資人應避免。</a:t>
                      </a:r>
                    </a:p>
                  </a:txBody>
                  <a:tcPr anchor="ctr"/>
                </a:tc>
                <a:extLst>
                  <a:ext uri="{0D108BD9-81ED-4DB2-BD59-A6C34878D82A}">
                    <a16:rowId xmlns:a16="http://schemas.microsoft.com/office/drawing/2014/main" xmlns="" val="10003"/>
                  </a:ext>
                </a:extLst>
              </a:tr>
            </a:tbl>
          </a:graphicData>
        </a:graphic>
      </p:graphicFrame>
      <p:grpSp>
        <p:nvGrpSpPr>
          <p:cNvPr id="173" name="群組 172"/>
          <p:cNvGrpSpPr/>
          <p:nvPr/>
        </p:nvGrpSpPr>
        <p:grpSpPr>
          <a:xfrm>
            <a:off x="244828" y="67256"/>
            <a:ext cx="11687528" cy="6610122"/>
            <a:chOff x="244828" y="67256"/>
            <a:chExt cx="11687528" cy="6610122"/>
          </a:xfrm>
        </p:grpSpPr>
        <p:grpSp>
          <p:nvGrpSpPr>
            <p:cNvPr id="114" name="群組 113"/>
            <p:cNvGrpSpPr/>
            <p:nvPr/>
          </p:nvGrpSpPr>
          <p:grpSpPr>
            <a:xfrm>
              <a:off x="244828" y="67256"/>
              <a:ext cx="4339651" cy="994885"/>
              <a:chOff x="399207" y="568514"/>
              <a:chExt cx="4339651" cy="994885"/>
            </a:xfrm>
          </p:grpSpPr>
          <p:sp>
            <p:nvSpPr>
              <p:cNvPr id="115" name="文字方塊 114"/>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168" name="矩形 167"/>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169" name="文字方塊 168"/>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72" name="群組 171"/>
            <p:cNvGrpSpPr/>
            <p:nvPr/>
          </p:nvGrpSpPr>
          <p:grpSpPr>
            <a:xfrm>
              <a:off x="996525" y="1190607"/>
              <a:ext cx="10595973" cy="5486771"/>
              <a:chOff x="996525" y="1190607"/>
              <a:chExt cx="10595973" cy="5486771"/>
            </a:xfrm>
          </p:grpSpPr>
          <p:pic>
            <p:nvPicPr>
              <p:cNvPr id="1024" name="图片 1023"/>
              <p:cNvPicPr>
                <a:picLocks noChangeAspect="1"/>
              </p:cNvPicPr>
              <p:nvPr/>
            </p:nvPicPr>
            <p:blipFill>
              <a:blip r:embed="rId2" cstate="print"/>
              <a:stretch>
                <a:fillRect/>
              </a:stretch>
            </p:blipFill>
            <p:spPr>
              <a:xfrm>
                <a:off x="1599379" y="1190607"/>
                <a:ext cx="760154" cy="739792"/>
              </a:xfrm>
              <a:prstGeom prst="rect">
                <a:avLst/>
              </a:prstGeom>
            </p:spPr>
          </p:pic>
          <p:grpSp>
            <p:nvGrpSpPr>
              <p:cNvPr id="3" name="组合 114"/>
              <p:cNvGrpSpPr/>
              <p:nvPr/>
            </p:nvGrpSpPr>
            <p:grpSpPr>
              <a:xfrm>
                <a:off x="1335272" y="2441383"/>
                <a:ext cx="1008062" cy="976311"/>
                <a:chOff x="3532407" y="3591481"/>
                <a:chExt cx="1008062" cy="976311"/>
              </a:xfrm>
            </p:grpSpPr>
            <p:sp>
              <p:nvSpPr>
                <p:cNvPr id="116"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rgbClr val="F8EDEC"/>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5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53"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57"/>
                <p:cNvSpPr>
                  <a:spLocks/>
                </p:cNvSpPr>
                <p:nvPr/>
              </p:nvSpPr>
              <p:spPr bwMode="auto">
                <a:xfrm>
                  <a:off x="3957857" y="4032804"/>
                  <a:ext cx="226122" cy="97559"/>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4" cstate="print"/>
              <a:stretch>
                <a:fillRect/>
              </a:stretch>
            </p:blipFill>
            <p:spPr>
              <a:xfrm>
                <a:off x="1244247" y="3704036"/>
                <a:ext cx="1072996" cy="1072996"/>
              </a:xfrm>
              <a:prstGeom prst="rect">
                <a:avLst/>
              </a:prstGeom>
            </p:spPr>
          </p:pic>
          <p:grpSp>
            <p:nvGrpSpPr>
              <p:cNvPr id="2" name="组合 58"/>
              <p:cNvGrpSpPr/>
              <p:nvPr/>
            </p:nvGrpSpPr>
            <p:grpSpPr>
              <a:xfrm>
                <a:off x="996525" y="5091163"/>
                <a:ext cx="1637801" cy="1586215"/>
                <a:chOff x="3532407" y="3591481"/>
                <a:chExt cx="1008062" cy="976311"/>
              </a:xfrm>
            </p:grpSpPr>
            <p:sp>
              <p:nvSpPr>
                <p:cNvPr id="8"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66"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71" name="图片 8"/>
              <p:cNvPicPr>
                <a:picLocks noChangeAspect="1"/>
              </p:cNvPicPr>
              <p:nvPr/>
            </p:nvPicPr>
            <p:blipFill>
              <a:blip r:embed="rId5" cstate="print"/>
              <a:stretch>
                <a:fillRect/>
              </a:stretch>
            </p:blipFill>
            <p:spPr>
              <a:xfrm flipH="1">
                <a:off x="10690212" y="5154855"/>
                <a:ext cx="902286" cy="1292464"/>
              </a:xfrm>
              <a:prstGeom prst="rect">
                <a:avLst/>
              </a:prstGeom>
            </p:spPr>
          </p:pic>
        </p:grpSp>
      </p:grpSp>
    </p:spTree>
    <p:extLst>
      <p:ext uri="{BB962C8B-B14F-4D97-AF65-F5344CB8AC3E}">
        <p14:creationId xmlns:p14="http://schemas.microsoft.com/office/powerpoint/2010/main" val="1609026055"/>
      </p:ext>
    </p:extLst>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C9760A6D-0295-45C4-9F6A-B45D84586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1941" y="1318077"/>
            <a:ext cx="7099877" cy="5324908"/>
          </a:xfrm>
        </p:spPr>
      </p:pic>
      <p:sp>
        <p:nvSpPr>
          <p:cNvPr id="2" name="矩形 1">
            <a:extLst>
              <a:ext uri="{FF2B5EF4-FFF2-40B4-BE49-F238E27FC236}">
                <a16:creationId xmlns:a16="http://schemas.microsoft.com/office/drawing/2014/main" xmlns="" id="{7DA835A3-5040-4F62-823F-72974F0829E2}"/>
              </a:ext>
            </a:extLst>
          </p:cNvPr>
          <p:cNvSpPr/>
          <p:nvPr/>
        </p:nvSpPr>
        <p:spPr>
          <a:xfrm>
            <a:off x="2571941" y="259594"/>
            <a:ext cx="2646879"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他是誰？</a:t>
            </a:r>
          </a:p>
        </p:txBody>
      </p:sp>
    </p:spTree>
    <p:extLst>
      <p:ext uri="{BB962C8B-B14F-4D97-AF65-F5344CB8AC3E}">
        <p14:creationId xmlns:p14="http://schemas.microsoft.com/office/powerpoint/2010/main" val="308424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459CDE44-3CAC-4836-A2DF-F1AB3A894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522" y="776748"/>
            <a:ext cx="9967615" cy="5299587"/>
          </a:xfrm>
        </p:spPr>
      </p:pic>
    </p:spTree>
    <p:extLst>
      <p:ext uri="{BB962C8B-B14F-4D97-AF65-F5344CB8AC3E}">
        <p14:creationId xmlns:p14="http://schemas.microsoft.com/office/powerpoint/2010/main" val="866937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xmlns="" id="{3DCD953C-854C-444B-A1D6-DBCD792E7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44" y="1288025"/>
            <a:ext cx="5414423" cy="5414423"/>
          </a:xfrm>
        </p:spPr>
      </p:pic>
      <p:sp>
        <p:nvSpPr>
          <p:cNvPr id="7" name="矩形 6">
            <a:extLst>
              <a:ext uri="{FF2B5EF4-FFF2-40B4-BE49-F238E27FC236}">
                <a16:creationId xmlns:a16="http://schemas.microsoft.com/office/drawing/2014/main" xmlns="" id="{07487D0B-F398-404D-AF5D-638EDE9EFC4F}"/>
              </a:ext>
            </a:extLst>
          </p:cNvPr>
          <p:cNvSpPr/>
          <p:nvPr/>
        </p:nvSpPr>
        <p:spPr>
          <a:xfrm>
            <a:off x="1905423" y="383147"/>
            <a:ext cx="3877986"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跳了出來</a:t>
            </a:r>
            <a:r>
              <a:rPr lang="en-US" altLang="zh-TW" sz="4800" b="1" dirty="0">
                <a:latin typeface="標楷體" panose="03000509000000000000" pitchFamily="65" charset="-120"/>
                <a:ea typeface="標楷體" panose="03000509000000000000" pitchFamily="65" charset="-120"/>
              </a:rPr>
              <a:t>……</a:t>
            </a:r>
            <a:endParaRPr lang="zh-TW" altLang="en-US" sz="4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972558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49618001-F594-4B5D-B32E-1BA7A61771DC}"/>
              </a:ext>
            </a:extLst>
          </p:cNvPr>
          <p:cNvSpPr>
            <a:spLocks noGrp="1"/>
          </p:cNvSpPr>
          <p:nvPr>
            <p:ph type="title"/>
          </p:nvPr>
        </p:nvSpPr>
        <p:spPr>
          <a:xfrm>
            <a:off x="1492937" y="2626744"/>
            <a:ext cx="10018713" cy="1752599"/>
          </a:xfrm>
        </p:spPr>
        <p:txBody>
          <a:bodyPr>
            <a:normAutofit/>
          </a:bodyPr>
          <a:lstStyle/>
          <a:p>
            <a:r>
              <a:rPr lang="en-US" altLang="zh-TW" sz="9600" b="1" dirty="0">
                <a:latin typeface="標楷體" panose="03000509000000000000" pitchFamily="65" charset="-120"/>
                <a:ea typeface="標楷體" panose="03000509000000000000" pitchFamily="65" charset="-120"/>
              </a:rPr>
              <a:t>1.5</a:t>
            </a:r>
            <a:r>
              <a:rPr lang="zh-TW" altLang="en-US" sz="9600" b="1" dirty="0">
                <a:latin typeface="標楷體" panose="03000509000000000000" pitchFamily="65" charset="-120"/>
                <a:ea typeface="標楷體" panose="03000509000000000000" pitchFamily="65" charset="-120"/>
              </a:rPr>
              <a:t>億美金</a:t>
            </a:r>
            <a:r>
              <a:rPr lang="en-US" altLang="zh-TW" sz="9600" b="1" dirty="0">
                <a:latin typeface="標楷體" panose="03000509000000000000" pitchFamily="65" charset="-120"/>
                <a:ea typeface="標楷體" panose="03000509000000000000" pitchFamily="65" charset="-120"/>
              </a:rPr>
              <a:t>!!</a:t>
            </a:r>
            <a:endParaRPr lang="zh-TW" altLang="en-US" sz="9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54989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E6F718C-2233-4886-9EF0-3D0A6571277D}"/>
              </a:ext>
            </a:extLst>
          </p:cNvPr>
          <p:cNvSpPr>
            <a:spLocks noGrp="1"/>
          </p:cNvSpPr>
          <p:nvPr>
            <p:ph type="title"/>
          </p:nvPr>
        </p:nvSpPr>
        <p:spPr>
          <a:xfrm>
            <a:off x="1173760" y="2704380"/>
            <a:ext cx="10018713" cy="1752599"/>
          </a:xfrm>
        </p:spPr>
        <p:txBody>
          <a:bodyPr>
            <a:normAutofit/>
          </a:bodyPr>
          <a:lstStyle/>
          <a:p>
            <a:r>
              <a:rPr lang="en-US" altLang="zh-TW" sz="9600" b="1" dirty="0"/>
              <a:t>Why?</a:t>
            </a:r>
            <a:endParaRPr lang="zh-TW" altLang="en-US" sz="9600" b="1" dirty="0"/>
          </a:p>
        </p:txBody>
      </p:sp>
    </p:spTree>
    <p:extLst>
      <p:ext uri="{BB962C8B-B14F-4D97-AF65-F5344CB8AC3E}">
        <p14:creationId xmlns:p14="http://schemas.microsoft.com/office/powerpoint/2010/main" val="3127880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BC58CE4-EC18-4A9D-AE77-092A986833BA}"/>
              </a:ext>
            </a:extLst>
          </p:cNvPr>
          <p:cNvSpPr>
            <a:spLocks noGrp="1"/>
          </p:cNvSpPr>
          <p:nvPr>
            <p:ph type="title"/>
          </p:nvPr>
        </p:nvSpPr>
        <p:spPr>
          <a:xfrm>
            <a:off x="869373" y="1663989"/>
            <a:ext cx="10515600" cy="1325563"/>
          </a:xfrm>
        </p:spPr>
        <p:txBody>
          <a:bodyPr>
            <a:normAutofit/>
          </a:bodyPr>
          <a:lstStyle/>
          <a:p>
            <a:pPr algn="ctr"/>
            <a:r>
              <a:rPr lang="en-US" altLang="zh-TW" sz="4800" dirty="0">
                <a:latin typeface="Arial" panose="020B0604020202020204" pitchFamily="34" charset="0"/>
                <a:cs typeface="Arial" panose="020B0604020202020204" pitchFamily="34" charset="0"/>
              </a:rPr>
              <a:t>ANTI-TRUST</a:t>
            </a:r>
            <a:endParaRPr lang="zh-TW" altLang="en-US" sz="4800" dirty="0">
              <a:latin typeface="Arial" panose="020B0604020202020204" pitchFamily="34" charset="0"/>
              <a:cs typeface="Arial" panose="020B0604020202020204" pitchFamily="34" charset="0"/>
            </a:endParaRPr>
          </a:p>
        </p:txBody>
      </p:sp>
      <p:sp>
        <p:nvSpPr>
          <p:cNvPr id="4" name="標題 1">
            <a:extLst>
              <a:ext uri="{FF2B5EF4-FFF2-40B4-BE49-F238E27FC236}">
                <a16:creationId xmlns:a16="http://schemas.microsoft.com/office/drawing/2014/main" xmlns="" id="{9F14E009-ACF1-442F-B4ED-309D783E1866}"/>
              </a:ext>
            </a:extLst>
          </p:cNvPr>
          <p:cNvSpPr txBox="1">
            <a:spLocks/>
          </p:cNvSpPr>
          <p:nvPr/>
        </p:nvSpPr>
        <p:spPr>
          <a:xfrm>
            <a:off x="4598377" y="2972135"/>
            <a:ext cx="10897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標楷體" panose="03000509000000000000" pitchFamily="65" charset="-120"/>
                <a:ea typeface="標楷體" panose="03000509000000000000" pitchFamily="65" charset="-120"/>
              </a:rPr>
              <a:t>反托拉斯法</a:t>
            </a:r>
          </a:p>
        </p:txBody>
      </p:sp>
    </p:spTree>
    <p:extLst>
      <p:ext uri="{BB962C8B-B14F-4D97-AF65-F5344CB8AC3E}">
        <p14:creationId xmlns:p14="http://schemas.microsoft.com/office/powerpoint/2010/main" val="2978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D8376C0-4F8E-49C0-A8E3-C68F46552FDF}"/>
              </a:ext>
            </a:extLst>
          </p:cNvPr>
          <p:cNvSpPr>
            <a:spLocks noGrp="1"/>
          </p:cNvSpPr>
          <p:nvPr>
            <p:ph type="title"/>
          </p:nvPr>
        </p:nvSpPr>
        <p:spPr>
          <a:xfrm>
            <a:off x="1025236" y="1902980"/>
            <a:ext cx="10515600" cy="1325563"/>
          </a:xfrm>
        </p:spPr>
        <p:txBody>
          <a:bodyPr>
            <a:noAutofit/>
          </a:bodyPr>
          <a:lstStyle/>
          <a:p>
            <a:pPr algn="ctr"/>
            <a:r>
              <a:rPr lang="en-US" altLang="zh-TW" sz="9600" b="1" dirty="0"/>
              <a:t>100%</a:t>
            </a:r>
            <a:endParaRPr lang="zh-TW" altLang="en-US" sz="9600" b="1" dirty="0"/>
          </a:p>
        </p:txBody>
      </p:sp>
      <p:sp>
        <p:nvSpPr>
          <p:cNvPr id="4" name="矩形 3">
            <a:extLst>
              <a:ext uri="{FF2B5EF4-FFF2-40B4-BE49-F238E27FC236}">
                <a16:creationId xmlns:a16="http://schemas.microsoft.com/office/drawing/2014/main" xmlns="" id="{D71E1505-B60B-4D2F-A38D-0BBCF1EF2159}"/>
              </a:ext>
            </a:extLst>
          </p:cNvPr>
          <p:cNvSpPr/>
          <p:nvPr/>
        </p:nvSpPr>
        <p:spPr>
          <a:xfrm>
            <a:off x="5029200" y="3244334"/>
            <a:ext cx="3361658" cy="1569660"/>
          </a:xfrm>
          <a:prstGeom prst="rect">
            <a:avLst/>
          </a:prstGeom>
        </p:spPr>
        <p:txBody>
          <a:bodyPr wrap="square">
            <a:spAutoFit/>
          </a:bodyPr>
          <a:lstStyle/>
          <a:p>
            <a:r>
              <a:rPr lang="zh-TW" altLang="en-US" sz="9600" dirty="0">
                <a:solidFill>
                  <a:srgbClr val="FF0000"/>
                </a:solidFill>
                <a:latin typeface="標楷體" panose="03000509000000000000" pitchFamily="65" charset="-120"/>
                <a:ea typeface="標楷體" panose="03000509000000000000" pitchFamily="65" charset="-120"/>
              </a:rPr>
              <a:t>違法</a:t>
            </a:r>
          </a:p>
        </p:txBody>
      </p:sp>
    </p:spTree>
    <p:extLst>
      <p:ext uri="{BB962C8B-B14F-4D97-AF65-F5344CB8AC3E}">
        <p14:creationId xmlns:p14="http://schemas.microsoft.com/office/powerpoint/2010/main" val="37599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FDA35A7-0110-45F9-829D-2D3E44FA9E65}"/>
              </a:ext>
            </a:extLst>
          </p:cNvPr>
          <p:cNvSpPr>
            <a:spLocks noGrp="1"/>
          </p:cNvSpPr>
          <p:nvPr>
            <p:ph type="title"/>
          </p:nvPr>
        </p:nvSpPr>
        <p:spPr>
          <a:xfrm>
            <a:off x="1055592" y="-51619"/>
            <a:ext cx="10515600" cy="1325563"/>
          </a:xfrm>
        </p:spPr>
        <p:txBody>
          <a:bodyPr/>
          <a:lstStyle/>
          <a:p>
            <a:pPr algn="ctr"/>
            <a:r>
              <a:rPr lang="en-US" altLang="zh-TW" b="1" dirty="0">
                <a:latin typeface="Arial" panose="020B0604020202020204" pitchFamily="34" charset="0"/>
                <a:cs typeface="Arial" panose="020B0604020202020204" pitchFamily="34" charset="0"/>
              </a:rPr>
              <a:t>AT&amp;T</a:t>
            </a:r>
            <a:endParaRPr lang="zh-TW" altLang="en-US" b="1" dirty="0">
              <a:latin typeface="Arial" panose="020B0604020202020204" pitchFamily="34" charset="0"/>
              <a:cs typeface="Arial" panose="020B0604020202020204" pitchFamily="34" charset="0"/>
            </a:endParaRPr>
          </a:p>
        </p:txBody>
      </p:sp>
      <p:pic>
        <p:nvPicPr>
          <p:cNvPr id="6" name="內容版面配置區 4">
            <a:extLst>
              <a:ext uri="{FF2B5EF4-FFF2-40B4-BE49-F238E27FC236}">
                <a16:creationId xmlns:a16="http://schemas.microsoft.com/office/drawing/2014/main" xmlns="" id="{9FEF8D00-1D65-4D61-9EEF-B19755E9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58" y="3027219"/>
            <a:ext cx="1603453" cy="1603453"/>
          </a:xfrm>
          <a:prstGeom prst="rect">
            <a:avLst/>
          </a:prstGeom>
        </p:spPr>
      </p:pic>
      <p:pic>
        <p:nvPicPr>
          <p:cNvPr id="9" name="內容版面配置區 4">
            <a:extLst>
              <a:ext uri="{FF2B5EF4-FFF2-40B4-BE49-F238E27FC236}">
                <a16:creationId xmlns:a16="http://schemas.microsoft.com/office/drawing/2014/main" xmlns="" id="{58B32EB6-8A27-44E3-8295-8F14061A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8" y="5018810"/>
            <a:ext cx="1603453" cy="1603453"/>
          </a:xfrm>
          <a:prstGeom prst="rect">
            <a:avLst/>
          </a:prstGeom>
        </p:spPr>
      </p:pic>
      <p:pic>
        <p:nvPicPr>
          <p:cNvPr id="10" name="內容版面配置區 4">
            <a:extLst>
              <a:ext uri="{FF2B5EF4-FFF2-40B4-BE49-F238E27FC236}">
                <a16:creationId xmlns:a16="http://schemas.microsoft.com/office/drawing/2014/main" xmlns="" id="{48D4A34A-F9AE-472E-8D3B-1E0CE09A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7" y="3027219"/>
            <a:ext cx="1603453" cy="1603453"/>
          </a:xfrm>
          <a:prstGeom prst="rect">
            <a:avLst/>
          </a:prstGeom>
        </p:spPr>
      </p:pic>
      <p:pic>
        <p:nvPicPr>
          <p:cNvPr id="11" name="內容版面配置區 4">
            <a:extLst>
              <a:ext uri="{FF2B5EF4-FFF2-40B4-BE49-F238E27FC236}">
                <a16:creationId xmlns:a16="http://schemas.microsoft.com/office/drawing/2014/main" xmlns="" id="{B52CCFC6-F94C-425B-8FFC-649A801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76" y="3027219"/>
            <a:ext cx="1603453" cy="1603453"/>
          </a:xfrm>
          <a:prstGeom prst="rect">
            <a:avLst/>
          </a:prstGeom>
        </p:spPr>
      </p:pic>
      <p:pic>
        <p:nvPicPr>
          <p:cNvPr id="12" name="內容版面配置區 4">
            <a:extLst>
              <a:ext uri="{FF2B5EF4-FFF2-40B4-BE49-F238E27FC236}">
                <a16:creationId xmlns:a16="http://schemas.microsoft.com/office/drawing/2014/main" xmlns="" id="{4C419E2F-173E-46BE-AE8F-C417F601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6" y="1100453"/>
            <a:ext cx="1603453" cy="1603453"/>
          </a:xfrm>
          <a:prstGeom prst="rect">
            <a:avLst/>
          </a:prstGeom>
        </p:spPr>
      </p:pic>
    </p:spTree>
    <p:extLst>
      <p:ext uri="{BB962C8B-B14F-4D97-AF65-F5344CB8AC3E}">
        <p14:creationId xmlns:p14="http://schemas.microsoft.com/office/powerpoint/2010/main" val="16813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ADB5648-933C-4CF4-B99B-0FD8F3F773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9CC3B8D0-5770-47EC-A40F-F96D0BAF9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420"/>
            <a:ext cx="12192000" cy="6892420"/>
          </a:xfrm>
        </p:spPr>
      </p:pic>
    </p:spTree>
    <p:extLst>
      <p:ext uri="{BB962C8B-B14F-4D97-AF65-F5344CB8AC3E}">
        <p14:creationId xmlns:p14="http://schemas.microsoft.com/office/powerpoint/2010/main" val="16546160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E54FA505-9420-43A2-8A7E-67B0C7ACB62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xmlns="" id="{D66BCB02-611B-4452-9DE4-566D5175B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2891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群組 160"/>
          <p:cNvGrpSpPr/>
          <p:nvPr/>
        </p:nvGrpSpPr>
        <p:grpSpPr>
          <a:xfrm>
            <a:off x="244828" y="67256"/>
            <a:ext cx="11687528" cy="6624599"/>
            <a:chOff x="244828" y="67256"/>
            <a:chExt cx="11687528" cy="6624599"/>
          </a:xfrm>
        </p:grpSpPr>
        <p:grpSp>
          <p:nvGrpSpPr>
            <p:cNvPr id="2" name="组合 58"/>
            <p:cNvGrpSpPr/>
            <p:nvPr/>
          </p:nvGrpSpPr>
          <p:grpSpPr>
            <a:xfrm rot="19998772">
              <a:off x="9008875" y="2411320"/>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9"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66" name="文字方塊 165"/>
          <p:cNvSpPr txBox="1"/>
          <p:nvPr/>
        </p:nvSpPr>
        <p:spPr>
          <a:xfrm>
            <a:off x="7800176" y="3090899"/>
            <a:ext cx="1869118"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哀退時期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威盛、</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宏達電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sp>
        <p:nvSpPr>
          <p:cNvPr id="163" name="文字方塊 162"/>
          <p:cNvSpPr txBox="1"/>
          <p:nvPr/>
        </p:nvSpPr>
        <p:spPr>
          <a:xfrm>
            <a:off x="6071894" y="2432637"/>
            <a:ext cx="1729689" cy="353943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成熟時期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鴻海、</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台積電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grpSp>
        <p:nvGrpSpPr>
          <p:cNvPr id="6" name="群組 34"/>
          <p:cNvGrpSpPr/>
          <p:nvPr/>
        </p:nvGrpSpPr>
        <p:grpSpPr>
          <a:xfrm>
            <a:off x="924390" y="1332089"/>
            <a:ext cx="10471963" cy="5242560"/>
            <a:chOff x="3302864" y="1492904"/>
            <a:chExt cx="7386657" cy="4102561"/>
          </a:xfrm>
        </p:grpSpPr>
        <p:grpSp>
          <p:nvGrpSpPr>
            <p:cNvPr id="7" name="群組 30"/>
            <p:cNvGrpSpPr/>
            <p:nvPr/>
          </p:nvGrpSpPr>
          <p:grpSpPr>
            <a:xfrm>
              <a:off x="3302864" y="1492904"/>
              <a:ext cx="7386657" cy="4102561"/>
              <a:chOff x="3302864" y="1492904"/>
              <a:chExt cx="7386657" cy="4102561"/>
            </a:xfrm>
          </p:grpSpPr>
          <p:grpSp>
            <p:nvGrpSpPr>
              <p:cNvPr id="8" name="群組 27"/>
              <p:cNvGrpSpPr/>
              <p:nvPr/>
            </p:nvGrpSpPr>
            <p:grpSpPr>
              <a:xfrm>
                <a:off x="3302864" y="1492904"/>
                <a:ext cx="7386657" cy="4102561"/>
                <a:chOff x="3516620" y="609864"/>
                <a:chExt cx="7386657" cy="3568496"/>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27648"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991867" y="3617144"/>
                  <a:ext cx="911410" cy="561216"/>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59" name="图片 1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flipH="1">
            <a:off x="2717179" y="3506688"/>
            <a:ext cx="902286" cy="1292464"/>
          </a:xfrm>
          <a:prstGeom prst="rect">
            <a:avLst/>
          </a:prstGeom>
        </p:spPr>
      </p:pic>
      <p:sp>
        <p:nvSpPr>
          <p:cNvPr id="160" name="文字方塊 159"/>
          <p:cNvSpPr txBox="1"/>
          <p:nvPr/>
        </p:nvSpPr>
        <p:spPr>
          <a:xfrm>
            <a:off x="2099734" y="4786497"/>
            <a:ext cx="2224975" cy="113877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草創時期</a:t>
            </a:r>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：興櫃</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老四川</a:t>
            </a:r>
            <a:r>
              <a:rPr lang="en-US" altLang="zh-TW" sz="2200" b="1" dirty="0">
                <a:latin typeface="標楷體" pitchFamily="65" charset="-120"/>
                <a:ea typeface="標楷體" pitchFamily="65" charset="-120"/>
              </a:rPr>
              <a:t>2741</a:t>
            </a:r>
            <a:endParaRPr lang="zh-TW" altLang="en-US" sz="2200" b="1" dirty="0">
              <a:latin typeface="標楷體" pitchFamily="65" charset="-120"/>
              <a:ea typeface="標楷體" pitchFamily="65" charset="-120"/>
            </a:endParaRPr>
          </a:p>
        </p:txBody>
      </p:sp>
      <p:sp>
        <p:nvSpPr>
          <p:cNvPr id="162" name="文字方塊 161"/>
          <p:cNvSpPr txBox="1"/>
          <p:nvPr/>
        </p:nvSpPr>
        <p:spPr>
          <a:xfrm>
            <a:off x="4359215" y="3745622"/>
            <a:ext cx="1668839" cy="218521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擴張時期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群益期貨</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pic>
        <p:nvPicPr>
          <p:cNvPr id="164" name="图片 10"/>
          <p:cNvPicPr>
            <a:picLocks noChangeAspect="1"/>
          </p:cNvPicPr>
          <p:nvPr/>
        </p:nvPicPr>
        <p:blipFill>
          <a:blip r:embed="rId7" cstate="print">
            <a:extLst>
              <a:ext uri="{BEBA8EAE-BF5A-486C-A8C5-ECC9F3942E4B}">
                <a14:imgProps xmlns:a14="http://schemas.microsoft.com/office/drawing/2010/main">
                  <a14:imgLayer r:embed="rId6">
                    <a14:imgEffect>
                      <a14:saturation sat="30000"/>
                    </a14:imgEffect>
                  </a14:imgLayer>
                </a14:imgProps>
              </a:ext>
            </a:extLst>
          </a:blip>
          <a:stretch>
            <a:fillRect/>
          </a:stretch>
        </p:blipFill>
        <p:spPr>
          <a:xfrm flipH="1">
            <a:off x="4654840" y="2504007"/>
            <a:ext cx="902286" cy="1292464"/>
          </a:xfrm>
          <a:prstGeom prst="rect">
            <a:avLst/>
          </a:prstGeom>
        </p:spPr>
      </p:pic>
      <p:pic>
        <p:nvPicPr>
          <p:cNvPr id="165" name="图片 8"/>
          <p:cNvPicPr>
            <a:picLocks noChangeAspect="1"/>
          </p:cNvPicPr>
          <p:nvPr/>
        </p:nvPicPr>
        <p:blipFill>
          <a:blip r:embed="rId8" cstate="print"/>
          <a:stretch>
            <a:fillRect/>
          </a:stretch>
        </p:blipFill>
        <p:spPr>
          <a:xfrm flipH="1">
            <a:off x="6381699" y="1151862"/>
            <a:ext cx="902286" cy="1292464"/>
          </a:xfrm>
          <a:prstGeom prst="rect">
            <a:avLst/>
          </a:prstGeom>
        </p:spPr>
      </p:pic>
      <p:pic>
        <p:nvPicPr>
          <p:cNvPr id="167" name="图片 9"/>
          <p:cNvPicPr>
            <a:picLocks noChangeAspect="1"/>
          </p:cNvPicPr>
          <p:nvPr/>
        </p:nvPicPr>
        <p:blipFill>
          <a:blip r:embed="rId9" cstate="print">
            <a:extLst>
              <a:ext uri="{BEBA8EAE-BF5A-486C-A8C5-ECC9F3942E4B}">
                <a14:imgProps xmlns:a14="http://schemas.microsoft.com/office/drawing/2010/main">
                  <a14:imgLayer r:embed="rId6">
                    <a14:imgEffect>
                      <a14:saturation sat="40000"/>
                    </a14:imgEffect>
                  </a14:imgLayer>
                </a14:imgProps>
              </a:ext>
            </a:extLst>
          </a:blip>
          <a:stretch>
            <a:fillRect/>
          </a:stretch>
        </p:blipFill>
        <p:spPr>
          <a:xfrm flipH="1">
            <a:off x="8220888" y="1823071"/>
            <a:ext cx="902286" cy="1292464"/>
          </a:xfrm>
          <a:prstGeom prst="rect">
            <a:avLst/>
          </a:prstGeom>
        </p:spPr>
      </p:pic>
    </p:spTree>
    <p:extLst>
      <p:ext uri="{BB962C8B-B14F-4D97-AF65-F5344CB8AC3E}">
        <p14:creationId xmlns:p14="http://schemas.microsoft.com/office/powerpoint/2010/main" val="34864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48CCF53-CD1B-4814-A386-55856516D21F}"/>
              </a:ext>
            </a:extLst>
          </p:cNvPr>
          <p:cNvSpPr>
            <a:spLocks noGrp="1"/>
          </p:cNvSpPr>
          <p:nvPr>
            <p:ph type="title"/>
          </p:nvPr>
        </p:nvSpPr>
        <p:spPr>
          <a:xfrm>
            <a:off x="-2007035" y="-61865"/>
            <a:ext cx="10018713" cy="1752599"/>
          </a:xfrm>
        </p:spPr>
        <p:txBody>
          <a:bodyPr/>
          <a:lstStyle/>
          <a:p>
            <a:r>
              <a:rPr lang="en-US" altLang="zh-TW" b="1" dirty="0"/>
              <a:t>WINDOWS</a:t>
            </a:r>
            <a:endParaRPr lang="zh-TW" altLang="en-US" b="1" dirty="0"/>
          </a:p>
        </p:txBody>
      </p:sp>
      <p:pic>
        <p:nvPicPr>
          <p:cNvPr id="5" name="內容版面配置區 4">
            <a:extLst>
              <a:ext uri="{FF2B5EF4-FFF2-40B4-BE49-F238E27FC236}">
                <a16:creationId xmlns:a16="http://schemas.microsoft.com/office/drawing/2014/main" xmlns="" id="{9075CBDC-E0F3-424A-9BB4-CEB68FD26B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3666" y="875468"/>
            <a:ext cx="2604665" cy="1835105"/>
          </a:xfrm>
        </p:spPr>
      </p:pic>
      <p:pic>
        <p:nvPicPr>
          <p:cNvPr id="6" name="內容版面配置區 4">
            <a:extLst>
              <a:ext uri="{FF2B5EF4-FFF2-40B4-BE49-F238E27FC236}">
                <a16:creationId xmlns:a16="http://schemas.microsoft.com/office/drawing/2014/main" xmlns="" id="{14761A03-81CD-4857-95A6-DED4CBFB42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558" y="2801864"/>
            <a:ext cx="2604665" cy="1835105"/>
          </a:xfrm>
          <a:prstGeom prst="rect">
            <a:avLst/>
          </a:prstGeom>
        </p:spPr>
      </p:pic>
      <p:pic>
        <p:nvPicPr>
          <p:cNvPr id="7" name="內容版面配置區 4">
            <a:extLst>
              <a:ext uri="{FF2B5EF4-FFF2-40B4-BE49-F238E27FC236}">
                <a16:creationId xmlns:a16="http://schemas.microsoft.com/office/drawing/2014/main" xmlns="" id="{969FCF7B-0013-48E6-B636-4B77BBB3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9774" y="2801864"/>
            <a:ext cx="2604665" cy="1835105"/>
          </a:xfrm>
          <a:prstGeom prst="rect">
            <a:avLst/>
          </a:prstGeom>
        </p:spPr>
      </p:pic>
      <p:pic>
        <p:nvPicPr>
          <p:cNvPr id="8" name="內容版面配置區 4">
            <a:extLst>
              <a:ext uri="{FF2B5EF4-FFF2-40B4-BE49-F238E27FC236}">
                <a16:creationId xmlns:a16="http://schemas.microsoft.com/office/drawing/2014/main" xmlns="" id="{0AD66056-689E-4995-A853-E5A6C40AE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7" y="4759037"/>
            <a:ext cx="2604665" cy="1835105"/>
          </a:xfrm>
          <a:prstGeom prst="rect">
            <a:avLst/>
          </a:prstGeom>
        </p:spPr>
      </p:pic>
      <p:pic>
        <p:nvPicPr>
          <p:cNvPr id="9" name="內容版面配置區 4">
            <a:extLst>
              <a:ext uri="{FF2B5EF4-FFF2-40B4-BE49-F238E27FC236}">
                <a16:creationId xmlns:a16="http://schemas.microsoft.com/office/drawing/2014/main" xmlns="" id="{4485B456-D440-4C51-9DBA-5692B177D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6" y="2801864"/>
            <a:ext cx="2604665" cy="1835105"/>
          </a:xfrm>
          <a:prstGeom prst="rect">
            <a:avLst/>
          </a:prstGeom>
        </p:spPr>
      </p:pic>
    </p:spTree>
    <p:extLst>
      <p:ext uri="{BB962C8B-B14F-4D97-AF65-F5344CB8AC3E}">
        <p14:creationId xmlns:p14="http://schemas.microsoft.com/office/powerpoint/2010/main" val="31544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xmlns="" id="{9E81F4B3-15AD-4704-A548-9551387E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869" y="310551"/>
            <a:ext cx="7710759" cy="4243269"/>
          </a:xfrm>
        </p:spPr>
      </p:pic>
      <p:sp>
        <p:nvSpPr>
          <p:cNvPr id="6" name="標題 1">
            <a:extLst>
              <a:ext uri="{FF2B5EF4-FFF2-40B4-BE49-F238E27FC236}">
                <a16:creationId xmlns:a16="http://schemas.microsoft.com/office/drawing/2014/main" xmlns="" id="{7507D5CC-7270-48DA-9B01-3E3428C864A8}"/>
              </a:ext>
            </a:extLst>
          </p:cNvPr>
          <p:cNvSpPr>
            <a:spLocks noGrp="1"/>
          </p:cNvSpPr>
          <p:nvPr>
            <p:ph type="title"/>
          </p:nvPr>
        </p:nvSpPr>
        <p:spPr>
          <a:xfrm>
            <a:off x="1053448" y="5044392"/>
            <a:ext cx="10515600" cy="751171"/>
          </a:xfrm>
        </p:spPr>
        <p:txBody>
          <a:bodyPr>
            <a:normAutofit/>
          </a:bodyPr>
          <a:lstStyle/>
          <a:p>
            <a:r>
              <a:rPr lang="zh-TW" altLang="en-US" sz="3600" b="1" dirty="0">
                <a:latin typeface="標楷體" panose="03000509000000000000" pitchFamily="65" charset="-120"/>
                <a:ea typeface="標楷體" panose="03000509000000000000" pitchFamily="65" charset="-120"/>
              </a:rPr>
              <a:t>觀眾表示：再來一次就太超過囉！！</a:t>
            </a:r>
          </a:p>
        </p:txBody>
      </p:sp>
    </p:spTree>
    <p:extLst>
      <p:ext uri="{BB962C8B-B14F-4D97-AF65-F5344CB8AC3E}">
        <p14:creationId xmlns:p14="http://schemas.microsoft.com/office/powerpoint/2010/main" val="32848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D6C79F4-A7B7-4481-BC7A-24C0934954DB}"/>
              </a:ext>
            </a:extLst>
          </p:cNvPr>
          <p:cNvSpPr>
            <a:spLocks noGrp="1"/>
          </p:cNvSpPr>
          <p:nvPr>
            <p:ph type="title"/>
          </p:nvPr>
        </p:nvSpPr>
        <p:spPr>
          <a:xfrm>
            <a:off x="1333500" y="2670464"/>
            <a:ext cx="10515600" cy="1462088"/>
          </a:xfrm>
        </p:spPr>
        <p:txBody>
          <a:bodyPr>
            <a:noAutofit/>
          </a:bodyPr>
          <a:lstStyle/>
          <a:p>
            <a:r>
              <a:rPr lang="en-US" altLang="zh-TW" sz="7200" b="1" dirty="0"/>
              <a:t>Just</a:t>
            </a:r>
            <a:br>
              <a:rPr lang="en-US" altLang="zh-TW" sz="7200" b="1" dirty="0"/>
            </a:br>
            <a:r>
              <a:rPr lang="en-US" altLang="zh-TW" sz="7200" b="1" dirty="0"/>
              <a:t>let the APPLE survived.</a:t>
            </a:r>
            <a:endParaRPr lang="zh-TW" altLang="en-US" sz="7200" b="1" dirty="0"/>
          </a:p>
        </p:txBody>
      </p:sp>
      <p:sp>
        <p:nvSpPr>
          <p:cNvPr id="3" name="矩形 2">
            <a:extLst>
              <a:ext uri="{FF2B5EF4-FFF2-40B4-BE49-F238E27FC236}">
                <a16:creationId xmlns:a16="http://schemas.microsoft.com/office/drawing/2014/main" xmlns="" id="{E39707E8-19AD-4CD3-83DF-CB8B3F4241C7}"/>
              </a:ext>
            </a:extLst>
          </p:cNvPr>
          <p:cNvSpPr/>
          <p:nvPr/>
        </p:nvSpPr>
        <p:spPr>
          <a:xfrm>
            <a:off x="1893916" y="897949"/>
            <a:ext cx="3467616" cy="584775"/>
          </a:xfrm>
          <a:prstGeom prst="rect">
            <a:avLst/>
          </a:prstGeom>
        </p:spPr>
        <p:txBody>
          <a:bodyPr wrap="none">
            <a:spAutoFit/>
          </a:bodyPr>
          <a:lstStyle/>
          <a:p>
            <a:r>
              <a:rPr lang="zh-TW" altLang="en-US" sz="3200" b="1" dirty="0">
                <a:latin typeface="標楷體" panose="03000509000000000000" pitchFamily="65" charset="-120"/>
                <a:ea typeface="標楷體" panose="03000509000000000000" pitchFamily="65" charset="-120"/>
              </a:rPr>
              <a:t>微軟投資的原因</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13365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6B7504-138B-4EFA-BA98-B9FBFBC9944D}"/>
              </a:ext>
            </a:extLst>
          </p:cNvPr>
          <p:cNvSpPr>
            <a:spLocks noGrp="1"/>
          </p:cNvSpPr>
          <p:nvPr>
            <p:ph type="title"/>
          </p:nvPr>
        </p:nvSpPr>
        <p:spPr>
          <a:xfrm>
            <a:off x="0" y="5300807"/>
            <a:ext cx="12192000" cy="1325563"/>
          </a:xfrm>
        </p:spPr>
        <p:txBody>
          <a:bodyPr>
            <a:normAutofit/>
          </a:bodyPr>
          <a:lstStyle/>
          <a:p>
            <a:pPr algn="ctr"/>
            <a:r>
              <a:rPr lang="zh-TW" altLang="en-US" sz="7200" dirty="0">
                <a:latin typeface="標楷體" panose="03000509000000000000" pitchFamily="65" charset="-120"/>
                <a:ea typeface="標楷體" panose="03000509000000000000" pitchFamily="65" charset="-120"/>
              </a:rPr>
              <a:t>真是他媽的天才！</a:t>
            </a:r>
          </a:p>
        </p:txBody>
      </p:sp>
      <p:pic>
        <p:nvPicPr>
          <p:cNvPr id="5" name="內容版面配置區 4">
            <a:extLst>
              <a:ext uri="{FF2B5EF4-FFF2-40B4-BE49-F238E27FC236}">
                <a16:creationId xmlns:a16="http://schemas.microsoft.com/office/drawing/2014/main" xmlns="" id="{1DE641A6-ACD3-4BA6-B790-91F87F2C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72737"/>
            <a:ext cx="6586201" cy="4992399"/>
          </a:xfrm>
        </p:spPr>
      </p:pic>
    </p:spTree>
    <p:extLst>
      <p:ext uri="{BB962C8B-B14F-4D97-AF65-F5344CB8AC3E}">
        <p14:creationId xmlns:p14="http://schemas.microsoft.com/office/powerpoint/2010/main" val="38174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BF7AA59-309B-40C1-9168-C940E2371362}"/>
              </a:ext>
            </a:extLst>
          </p:cNvPr>
          <p:cNvSpPr>
            <a:spLocks noGrp="1"/>
          </p:cNvSpPr>
          <p:nvPr>
            <p:ph type="title"/>
          </p:nvPr>
        </p:nvSpPr>
        <p:spPr>
          <a:xfrm>
            <a:off x="923057" y="2913667"/>
            <a:ext cx="10515600" cy="751171"/>
          </a:xfrm>
        </p:spPr>
        <p:txBody>
          <a:bodyPr>
            <a:normAutofit/>
          </a:body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拯救瀕臨破產的公司</a:t>
            </a:r>
          </a:p>
        </p:txBody>
      </p:sp>
      <p:sp>
        <p:nvSpPr>
          <p:cNvPr id="5" name="標題 1">
            <a:extLst>
              <a:ext uri="{FF2B5EF4-FFF2-40B4-BE49-F238E27FC236}">
                <a16:creationId xmlns:a16="http://schemas.microsoft.com/office/drawing/2014/main" xmlns="" id="{1D9C539A-B46D-49B0-98DA-3499E8965397}"/>
              </a:ext>
            </a:extLst>
          </p:cNvPr>
          <p:cNvSpPr txBox="1">
            <a:spLocks/>
          </p:cNvSpPr>
          <p:nvPr/>
        </p:nvSpPr>
        <p:spPr>
          <a:xfrm>
            <a:off x="2944090" y="3926309"/>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b="1" dirty="0">
              <a:latin typeface="標楷體" panose="03000509000000000000" pitchFamily="65" charset="-120"/>
              <a:ea typeface="標楷體" panose="03000509000000000000" pitchFamily="65" charset="-120"/>
            </a:endParaRPr>
          </a:p>
        </p:txBody>
      </p:sp>
      <p:sp>
        <p:nvSpPr>
          <p:cNvPr id="6" name="標題 1">
            <a:extLst>
              <a:ext uri="{FF2B5EF4-FFF2-40B4-BE49-F238E27FC236}">
                <a16:creationId xmlns:a16="http://schemas.microsoft.com/office/drawing/2014/main" xmlns="" id="{0542B79D-C78C-4EEA-8683-D54421565269}"/>
              </a:ext>
            </a:extLst>
          </p:cNvPr>
          <p:cNvSpPr txBox="1">
            <a:spLocks/>
          </p:cNvSpPr>
          <p:nvPr/>
        </p:nvSpPr>
        <p:spPr>
          <a:xfrm>
            <a:off x="923057" y="455749"/>
            <a:ext cx="96529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latin typeface="標楷體" panose="03000509000000000000" pitchFamily="65" charset="-120"/>
                <a:ea typeface="標楷體" panose="03000509000000000000" pitchFamily="65" charset="-120"/>
              </a:rPr>
              <a:t>如果出了一本書教你</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標題 1">
            <a:extLst>
              <a:ext uri="{FF2B5EF4-FFF2-40B4-BE49-F238E27FC236}">
                <a16:creationId xmlns:a16="http://schemas.microsoft.com/office/drawing/2014/main" xmlns="" id="{7B817212-6472-4EA7-803E-98F1678BEE75}"/>
              </a:ext>
            </a:extLst>
          </p:cNvPr>
          <p:cNvSpPr txBox="1">
            <a:spLocks/>
          </p:cNvSpPr>
          <p:nvPr/>
        </p:nvSpPr>
        <p:spPr>
          <a:xfrm>
            <a:off x="923057" y="3798593"/>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不費吹灰之力取得資源</a:t>
            </a:r>
            <a:endParaRPr lang="en-US" altLang="zh-TW" sz="3600"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a16="http://schemas.microsoft.com/office/drawing/2014/main" xmlns="" id="{A03EEC53-C62D-46F5-A8D2-501CA6D55B0F}"/>
              </a:ext>
            </a:extLst>
          </p:cNvPr>
          <p:cNvSpPr txBox="1">
            <a:spLocks/>
          </p:cNvSpPr>
          <p:nvPr/>
        </p:nvSpPr>
        <p:spPr>
          <a:xfrm>
            <a:off x="6726382" y="5562406"/>
            <a:ext cx="330012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rPr>
              <a:t>作者</a:t>
            </a:r>
            <a:r>
              <a:rPr lang="en-US" altLang="zh-TW" sz="3600" b="1" dirty="0">
                <a:latin typeface="標楷體" panose="03000509000000000000" pitchFamily="65" charset="-120"/>
                <a:ea typeface="標楷體" panose="03000509000000000000" pitchFamily="65" charset="-120"/>
              </a:rPr>
              <a:t>-</a:t>
            </a:r>
            <a:r>
              <a:rPr lang="zh-TW" altLang="en-US" sz="3600" b="1" dirty="0">
                <a:latin typeface="標楷體" panose="03000509000000000000" pitchFamily="65" charset="-120"/>
                <a:ea typeface="標楷體" panose="03000509000000000000" pitchFamily="65" charset="-120"/>
              </a:rPr>
              <a:t>賈伯斯</a:t>
            </a:r>
            <a:endParaRPr lang="en-US" altLang="zh-TW" sz="3600" b="1" dirty="0">
              <a:latin typeface="標楷體" panose="03000509000000000000" pitchFamily="65" charset="-120"/>
              <a:ea typeface="標楷體" panose="03000509000000000000" pitchFamily="65" charset="-120"/>
            </a:endParaRPr>
          </a:p>
        </p:txBody>
      </p:sp>
      <p:sp>
        <p:nvSpPr>
          <p:cNvPr id="9" name="標題 1">
            <a:extLst>
              <a:ext uri="{FF2B5EF4-FFF2-40B4-BE49-F238E27FC236}">
                <a16:creationId xmlns:a16="http://schemas.microsoft.com/office/drawing/2014/main" xmlns="" id="{CE457E35-4CDB-40FC-99B6-3DEB67FE98E7}"/>
              </a:ext>
            </a:extLst>
          </p:cNvPr>
          <p:cNvSpPr txBox="1">
            <a:spLocks/>
          </p:cNvSpPr>
          <p:nvPr/>
        </p:nvSpPr>
        <p:spPr>
          <a:xfrm>
            <a:off x="-2064558" y="1971904"/>
            <a:ext cx="10515600" cy="75117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死對頭身上要錢</a:t>
            </a:r>
          </a:p>
        </p:txBody>
      </p:sp>
    </p:spTree>
    <p:extLst>
      <p:ext uri="{BB962C8B-B14F-4D97-AF65-F5344CB8AC3E}">
        <p14:creationId xmlns:p14="http://schemas.microsoft.com/office/powerpoint/2010/main" val="574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9F77D16B-C3C0-4B9D-951B-74FE7FC79517}"/>
              </a:ext>
            </a:extLst>
          </p:cNvPr>
          <p:cNvSpPr>
            <a:spLocks noGrp="1"/>
          </p:cNvSpPr>
          <p:nvPr>
            <p:ph type="title"/>
          </p:nvPr>
        </p:nvSpPr>
        <p:spPr>
          <a:xfrm>
            <a:off x="1089456" y="72737"/>
            <a:ext cx="10018713" cy="1752599"/>
          </a:xfrm>
        </p:spPr>
        <p:txBody>
          <a:bodyPr>
            <a:normAutofit/>
          </a:bodyPr>
          <a:lstStyle/>
          <a:p>
            <a:pPr algn="ctr"/>
            <a:r>
              <a:rPr lang="zh-TW" altLang="en-US" sz="6000" b="1" dirty="0"/>
              <a:t>感謝</a:t>
            </a:r>
            <a:r>
              <a:rPr lang="en-US" altLang="zh-TW" sz="6000" b="1" dirty="0"/>
              <a:t>seafood</a:t>
            </a:r>
            <a:r>
              <a:rPr lang="zh-TW" altLang="en-US" sz="6000" b="1" dirty="0"/>
              <a:t>，感謝大家！</a:t>
            </a:r>
          </a:p>
        </p:txBody>
      </p:sp>
      <p:pic>
        <p:nvPicPr>
          <p:cNvPr id="5" name="內容版面配置區 4">
            <a:extLst>
              <a:ext uri="{FF2B5EF4-FFF2-40B4-BE49-F238E27FC236}">
                <a16:creationId xmlns:a16="http://schemas.microsoft.com/office/drawing/2014/main" xmlns="" id="{81DC49D2-F97F-45C5-89CE-45B7B78CD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606" y="1690688"/>
            <a:ext cx="7748848" cy="5129519"/>
          </a:xfrm>
        </p:spPr>
      </p:pic>
    </p:spTree>
    <p:extLst>
      <p:ext uri="{BB962C8B-B14F-4D97-AF65-F5344CB8AC3E}">
        <p14:creationId xmlns:p14="http://schemas.microsoft.com/office/powerpoint/2010/main" val="181920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
        <p:nvSpPr>
          <p:cNvPr id="4" name="矩形 3">
            <a:extLst>
              <a:ext uri="{FF2B5EF4-FFF2-40B4-BE49-F238E27FC236}">
                <a16:creationId xmlns:a16="http://schemas.microsoft.com/office/drawing/2014/main" xmlns="" id="{17E17C43-201C-47AD-B679-3A71EFD7B769}"/>
              </a:ext>
            </a:extLst>
          </p:cNvPr>
          <p:cNvSpPr/>
          <p:nvPr/>
        </p:nvSpPr>
        <p:spPr>
          <a:xfrm>
            <a:off x="10407327" y="44625"/>
            <a:ext cx="6096000" cy="369332"/>
          </a:xfrm>
          <a:prstGeom prst="rect">
            <a:avLst/>
          </a:prstGeom>
        </p:spPr>
        <p:txBody>
          <a:bodyPr>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林庭鈺</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24338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2945379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222740" y="1626532"/>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r>
              <a:rPr lang="en-US" altLang="zh-TW" dirty="0">
                <a:latin typeface="標楷體" panose="03000509000000000000" pitchFamily="65" charset="-120"/>
                <a:ea typeface="標楷體" panose="03000509000000000000" pitchFamily="65" charset="-120"/>
              </a:rPr>
              <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86271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1385230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xmlns="" id="{9CA2E119-765D-4F36-A57C-327F338AD04C}"/>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3075" name="Rectangle 6">
            <a:extLst>
              <a:ext uri="{FF2B5EF4-FFF2-40B4-BE49-F238E27FC236}">
                <a16:creationId xmlns:a16="http://schemas.microsoft.com/office/drawing/2014/main" xmlns="" id="{1F24E95A-2ED5-4D74-A039-3ABF983639FC}"/>
              </a:ext>
            </a:extLst>
          </p:cNvPr>
          <p:cNvSpPr>
            <a:spLocks noGrp="1" noChangeArrowheads="1"/>
          </p:cNvSpPr>
          <p:nvPr>
            <p:ph type="subTitle" idx="1"/>
          </p:nvPr>
        </p:nvSpPr>
        <p:spPr>
          <a:xfrm>
            <a:off x="1816706" y="3581401"/>
            <a:ext cx="7800219" cy="2865362"/>
          </a:xfrm>
        </p:spPr>
        <p:txBody>
          <a:bodyPr>
            <a:normAutofit lnSpcReduction="10000"/>
          </a:bodyPr>
          <a:lstStyle/>
          <a:p>
            <a:pPr eaLnBrk="1" hangingPunct="1"/>
            <a:r>
              <a:rPr lang="en-US" altLang="zh-TW" dirty="0"/>
              <a:t>◆</a:t>
            </a:r>
            <a:r>
              <a:rPr lang="zh-TW" altLang="en-US" sz="3048" dirty="0">
                <a:latin typeface="標楷體" panose="03000509000000000000" pitchFamily="65" charset="-120"/>
                <a:ea typeface="標楷體" panose="03000509000000000000" pitchFamily="65" charset="-120"/>
              </a:rPr>
              <a:t>潛在加入者的威脅</a:t>
            </a:r>
          </a:p>
          <a:p>
            <a:pPr eaLnBrk="1" hangingPunct="1"/>
            <a:r>
              <a:rPr lang="zh-TW" altLang="en-US" sz="3048" dirty="0">
                <a:latin typeface="標楷體" panose="03000509000000000000" pitchFamily="65" charset="-120"/>
                <a:ea typeface="標楷體" panose="03000509000000000000" pitchFamily="65" charset="-120"/>
              </a:rPr>
              <a:t>◆買方的議價能力 </a:t>
            </a:r>
          </a:p>
          <a:p>
            <a:pPr eaLnBrk="1" hangingPunct="1"/>
            <a:r>
              <a:rPr lang="zh-TW" altLang="en-US" sz="3048" dirty="0">
                <a:latin typeface="標楷體" panose="03000509000000000000" pitchFamily="65" charset="-120"/>
                <a:ea typeface="標楷體" panose="03000509000000000000" pitchFamily="65" charset="-120"/>
              </a:rPr>
              <a:t>◆供應商的議價能力</a:t>
            </a:r>
          </a:p>
          <a:p>
            <a:pPr eaLnBrk="1" hangingPunct="1"/>
            <a:r>
              <a:rPr lang="zh-TW" altLang="en-US" sz="3048" dirty="0">
                <a:latin typeface="標楷體" panose="03000509000000000000" pitchFamily="65" charset="-120"/>
                <a:ea typeface="標楷體" panose="03000509000000000000" pitchFamily="65" charset="-120"/>
              </a:rPr>
              <a:t>◆替代品的威脅</a:t>
            </a:r>
          </a:p>
          <a:p>
            <a:pPr eaLnBrk="1" hangingPunct="1"/>
            <a:r>
              <a:rPr lang="zh-TW" altLang="en-US" sz="3048" dirty="0">
                <a:latin typeface="標楷體" panose="03000509000000000000" pitchFamily="65" charset="-120"/>
                <a:ea typeface="標楷體" panose="03000509000000000000" pitchFamily="65" charset="-120"/>
              </a:rPr>
              <a:t>◆現有競爭者的威脅</a:t>
            </a:r>
          </a:p>
        </p:txBody>
      </p:sp>
      <p:sp>
        <p:nvSpPr>
          <p:cNvPr id="3076" name="Rectangle 8">
            <a:extLst>
              <a:ext uri="{FF2B5EF4-FFF2-40B4-BE49-F238E27FC236}">
                <a16:creationId xmlns:a16="http://schemas.microsoft.com/office/drawing/2014/main" xmlns="" id="{CE948E47-E654-4E6B-8710-14DFE6E99E00}"/>
              </a:ext>
            </a:extLst>
          </p:cNvPr>
          <p:cNvSpPr>
            <a:spLocks noChangeArrowheads="1"/>
          </p:cNvSpPr>
          <p:nvPr/>
        </p:nvSpPr>
        <p:spPr bwMode="auto">
          <a:xfrm>
            <a:off x="2604082" y="792239"/>
            <a:ext cx="5157410"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latin typeface="標楷體" panose="03000509000000000000" pitchFamily="65" charset="-120"/>
                <a:ea typeface="標楷體" panose="03000509000000000000" pitchFamily="65" charset="-120"/>
              </a:rPr>
              <a:t>五 力 模 式</a:t>
            </a:r>
          </a:p>
        </p:txBody>
      </p:sp>
      <p:pic>
        <p:nvPicPr>
          <p:cNvPr id="1026" name="Picture 2" descr="「五力模式」的圖片搜尋結果">
            <a:extLst>
              <a:ext uri="{FF2B5EF4-FFF2-40B4-BE49-F238E27FC236}">
                <a16:creationId xmlns:a16="http://schemas.microsoft.com/office/drawing/2014/main" xmlns="" id="{6DC8F275-7514-40F3-AFA2-9081ACF6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15" y="2953171"/>
            <a:ext cx="4773102" cy="36575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E259FCAF-7042-4ED7-865B-A14194464654}"/>
              </a:ext>
            </a:extLst>
          </p:cNvPr>
          <p:cNvSpPr/>
          <p:nvPr/>
        </p:nvSpPr>
        <p:spPr>
          <a:xfrm>
            <a:off x="9568165" y="38811"/>
            <a:ext cx="1316718"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229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1F152126-7C1E-4268-AB06-EDD47C4DD770}"/>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4099" name="Rectangle 3">
            <a:extLst>
              <a:ext uri="{FF2B5EF4-FFF2-40B4-BE49-F238E27FC236}">
                <a16:creationId xmlns:a16="http://schemas.microsoft.com/office/drawing/2014/main" xmlns="" id="{1B56C7E8-06D0-4D77-90A3-F163B2627426}"/>
              </a:ext>
            </a:extLst>
          </p:cNvPr>
          <p:cNvSpPr>
            <a:spLocks noGrp="1" noChangeArrowheads="1"/>
          </p:cNvSpPr>
          <p:nvPr>
            <p:ph type="subTitle" idx="1"/>
          </p:nvPr>
        </p:nvSpPr>
        <p:spPr>
          <a:xfrm>
            <a:off x="4309740" y="3141454"/>
            <a:ext cx="7800219" cy="2865362"/>
          </a:xfrm>
        </p:spPr>
        <p:txBody>
          <a:bodyPr/>
          <a:lstStyle/>
          <a:p>
            <a:pPr algn="l" eaLnBrk="1" hangingPunct="1">
              <a:lnSpc>
                <a:spcPct val="90000"/>
              </a:lnSpc>
            </a:pPr>
            <a:r>
              <a:rPr lang="en-US" altLang="zh-TW" dirty="0">
                <a:ea typeface="標楷體" panose="03000509000000000000" pitchFamily="65" charset="-120"/>
              </a:rPr>
              <a:t>◆</a:t>
            </a:r>
            <a:r>
              <a:rPr lang="zh-TW" altLang="en-US" dirty="0">
                <a:ea typeface="標楷體" panose="03000509000000000000" pitchFamily="65" charset="-120"/>
              </a:rPr>
              <a:t>進入的威脅</a:t>
            </a:r>
          </a:p>
          <a:p>
            <a:pPr algn="l" eaLnBrk="1" hangingPunct="1">
              <a:lnSpc>
                <a:spcPct val="90000"/>
              </a:lnSpc>
            </a:pPr>
            <a:r>
              <a:rPr lang="zh-TW" altLang="en-US" dirty="0">
                <a:ea typeface="標楷體" panose="03000509000000000000" pitchFamily="65" charset="-120"/>
              </a:rPr>
              <a:t>◆現存競爭者之間的對抗強度</a:t>
            </a:r>
          </a:p>
          <a:p>
            <a:pPr algn="l" eaLnBrk="1" hangingPunct="1">
              <a:lnSpc>
                <a:spcPct val="90000"/>
              </a:lnSpc>
            </a:pPr>
            <a:r>
              <a:rPr lang="zh-TW" altLang="en-US" dirty="0">
                <a:ea typeface="標楷體" panose="03000509000000000000" pitchFamily="65" charset="-120"/>
              </a:rPr>
              <a:t>◆來自替代產品的壓力</a:t>
            </a:r>
          </a:p>
          <a:p>
            <a:pPr algn="l" eaLnBrk="1" hangingPunct="1">
              <a:lnSpc>
                <a:spcPct val="90000"/>
              </a:lnSpc>
            </a:pPr>
            <a:r>
              <a:rPr lang="zh-TW" altLang="en-US" dirty="0">
                <a:ea typeface="標楷體" panose="03000509000000000000" pitchFamily="65" charset="-120"/>
              </a:rPr>
              <a:t>◆購買者的議價力量</a:t>
            </a:r>
          </a:p>
          <a:p>
            <a:pPr algn="l" eaLnBrk="1" hangingPunct="1">
              <a:lnSpc>
                <a:spcPct val="90000"/>
              </a:lnSpc>
            </a:pPr>
            <a:r>
              <a:rPr lang="zh-TW" altLang="en-US" dirty="0">
                <a:ea typeface="標楷體" panose="03000509000000000000" pitchFamily="65" charset="-120"/>
              </a:rPr>
              <a:t>◆供應者的議價力量</a:t>
            </a:r>
          </a:p>
          <a:p>
            <a:pPr algn="l" eaLnBrk="1" hangingPunct="1">
              <a:lnSpc>
                <a:spcPct val="90000"/>
              </a:lnSpc>
            </a:pPr>
            <a:endParaRPr lang="en-US" altLang="zh-TW" dirty="0">
              <a:ea typeface="標楷體" panose="03000509000000000000" pitchFamily="65" charset="-120"/>
            </a:endParaRPr>
          </a:p>
        </p:txBody>
      </p:sp>
      <p:sp>
        <p:nvSpPr>
          <p:cNvPr id="4100" name="Rectangle 4">
            <a:extLst>
              <a:ext uri="{FF2B5EF4-FFF2-40B4-BE49-F238E27FC236}">
                <a16:creationId xmlns:a16="http://schemas.microsoft.com/office/drawing/2014/main" xmlns="" id="{8A3DEAB0-092C-4145-92D9-DEE82606AE99}"/>
              </a:ext>
            </a:extLst>
          </p:cNvPr>
          <p:cNvSpPr>
            <a:spLocks noChangeArrowheads="1"/>
          </p:cNvSpPr>
          <p:nvPr/>
        </p:nvSpPr>
        <p:spPr bwMode="auto">
          <a:xfrm>
            <a:off x="2411037" y="792239"/>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決定競爭強度的結構因素</a:t>
            </a:r>
          </a:p>
        </p:txBody>
      </p:sp>
      <p:sp>
        <p:nvSpPr>
          <p:cNvPr id="2" name="矩形 1">
            <a:extLst>
              <a:ext uri="{FF2B5EF4-FFF2-40B4-BE49-F238E27FC236}">
                <a16:creationId xmlns:a16="http://schemas.microsoft.com/office/drawing/2014/main" xmlns="" id="{36C78744-B5A3-4531-95DD-6A027161901D}"/>
              </a:ext>
            </a:extLst>
          </p:cNvPr>
          <p:cNvSpPr/>
          <p:nvPr/>
        </p:nvSpPr>
        <p:spPr>
          <a:xfrm>
            <a:off x="9734340" y="85710"/>
            <a:ext cx="152313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99447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1093</TotalTime>
  <Words>1223</Words>
  <Application>Microsoft Office PowerPoint</Application>
  <PresentationFormat>自訂</PresentationFormat>
  <Paragraphs>202</Paragraphs>
  <Slides>35</Slides>
  <Notes>13</Notes>
  <HiddenSlides>0</HiddenSlides>
  <MMClips>0</MMClips>
  <ScaleCrop>false</ScaleCrop>
  <HeadingPairs>
    <vt:vector size="4" baseType="variant">
      <vt:variant>
        <vt:lpstr>佈景主題</vt:lpstr>
      </vt:variant>
      <vt:variant>
        <vt:i4>1</vt:i4>
      </vt:variant>
      <vt:variant>
        <vt:lpstr>投影片標題</vt:lpstr>
      </vt:variant>
      <vt:variant>
        <vt:i4>35</vt:i4>
      </vt:variant>
    </vt:vector>
  </HeadingPairs>
  <TitlesOfParts>
    <vt:vector size="36" baseType="lpstr">
      <vt:lpstr>視差</vt:lpstr>
      <vt:lpstr>PowerPoint 簡報</vt:lpstr>
      <vt:lpstr>PowerPoint 簡報</vt:lpstr>
      <vt:lpstr>PowerPoint 簡報</vt:lpstr>
      <vt:lpstr>產業景氣循環</vt:lpstr>
      <vt:lpstr>成長型產業(Growth Industry)</vt:lpstr>
      <vt:lpstr>防禦型產業(Defensive Industry)</vt:lpstr>
      <vt:lpstr>循環型產業(Cyclical Industry)</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政府的政令與對產業的影響 </vt:lpstr>
      <vt:lpstr>政策如何影響產業……</vt:lpstr>
      <vt:lpstr>影響最多的為何……</vt:lpstr>
      <vt:lpstr>以稅負之名……</vt:lpstr>
      <vt:lpstr>其他產業政策……</vt:lpstr>
      <vt:lpstr>PowerPoint 簡報</vt:lpstr>
      <vt:lpstr>PowerPoint 簡報</vt:lpstr>
      <vt:lpstr>PowerPoint 簡報</vt:lpstr>
      <vt:lpstr>PowerPoint 簡報</vt:lpstr>
      <vt:lpstr>1.5億美金!!</vt:lpstr>
      <vt:lpstr>Why?</vt:lpstr>
      <vt:lpstr>ANTI-TRUST</vt:lpstr>
      <vt:lpstr>100%</vt:lpstr>
      <vt:lpstr>AT&amp;T</vt:lpstr>
      <vt:lpstr>PowerPoint 簡報</vt:lpstr>
      <vt:lpstr>PowerPoint 簡報</vt:lpstr>
      <vt:lpstr>WINDOWS</vt:lpstr>
      <vt:lpstr>觀眾表示：再來一次就太超過囉！！</vt:lpstr>
      <vt:lpstr>Just let the APPLE survived.</vt:lpstr>
      <vt:lpstr>真是他媽的天才！</vt:lpstr>
      <vt:lpstr>拯救瀕臨破產的公司</vt:lpstr>
      <vt:lpstr>感謝seafood，感謝大家！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政府的政令</dc:title>
  <dc:creator>Wilson James</dc:creator>
  <cp:lastModifiedBy>user</cp:lastModifiedBy>
  <cp:revision>104</cp:revision>
  <dcterms:created xsi:type="dcterms:W3CDTF">2017-10-21T08:02:04Z</dcterms:created>
  <dcterms:modified xsi:type="dcterms:W3CDTF">2017-10-28T03:49:59Z</dcterms:modified>
</cp:coreProperties>
</file>